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58"/>
  </p:notesMasterIdLst>
  <p:handoutMasterIdLst>
    <p:handoutMasterId r:id="rId59"/>
  </p:handoutMasterIdLst>
  <p:sldIdLst>
    <p:sldId id="256" r:id="rId2"/>
    <p:sldId id="503" r:id="rId3"/>
    <p:sldId id="526" r:id="rId4"/>
    <p:sldId id="527" r:id="rId5"/>
    <p:sldId id="528" r:id="rId6"/>
    <p:sldId id="531" r:id="rId7"/>
    <p:sldId id="529" r:id="rId8"/>
    <p:sldId id="539" r:id="rId9"/>
    <p:sldId id="540" r:id="rId10"/>
    <p:sldId id="471" r:id="rId11"/>
    <p:sldId id="472" r:id="rId12"/>
    <p:sldId id="530" r:id="rId13"/>
    <p:sldId id="562" r:id="rId14"/>
    <p:sldId id="563" r:id="rId15"/>
    <p:sldId id="564" r:id="rId16"/>
    <p:sldId id="565" r:id="rId17"/>
    <p:sldId id="566" r:id="rId18"/>
    <p:sldId id="567" r:id="rId19"/>
    <p:sldId id="568" r:id="rId20"/>
    <p:sldId id="569" r:id="rId21"/>
    <p:sldId id="570" r:id="rId22"/>
    <p:sldId id="571" r:id="rId23"/>
    <p:sldId id="541" r:id="rId24"/>
    <p:sldId id="542" r:id="rId25"/>
    <p:sldId id="543" r:id="rId26"/>
    <p:sldId id="544" r:id="rId27"/>
    <p:sldId id="545" r:id="rId28"/>
    <p:sldId id="546" r:id="rId29"/>
    <p:sldId id="547" r:id="rId30"/>
    <p:sldId id="548" r:id="rId31"/>
    <p:sldId id="549" r:id="rId32"/>
    <p:sldId id="550" r:id="rId33"/>
    <p:sldId id="551" r:id="rId34"/>
    <p:sldId id="552" r:id="rId35"/>
    <p:sldId id="553" r:id="rId36"/>
    <p:sldId id="554" r:id="rId37"/>
    <p:sldId id="555" r:id="rId38"/>
    <p:sldId id="556" r:id="rId39"/>
    <p:sldId id="557" r:id="rId40"/>
    <p:sldId id="558" r:id="rId41"/>
    <p:sldId id="559" r:id="rId42"/>
    <p:sldId id="560" r:id="rId43"/>
    <p:sldId id="561" r:id="rId44"/>
    <p:sldId id="572" r:id="rId45"/>
    <p:sldId id="584" r:id="rId46"/>
    <p:sldId id="573" r:id="rId47"/>
    <p:sldId id="574" r:id="rId48"/>
    <p:sldId id="575" r:id="rId49"/>
    <p:sldId id="583" r:id="rId50"/>
    <p:sldId id="576" r:id="rId51"/>
    <p:sldId id="577" r:id="rId52"/>
    <p:sldId id="578" r:id="rId53"/>
    <p:sldId id="579" r:id="rId54"/>
    <p:sldId id="580" r:id="rId55"/>
    <p:sldId id="581" r:id="rId56"/>
    <p:sldId id="582" r:id="rId5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0000"/>
    <a:srgbClr val="0000FF"/>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39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9" d="100"/>
        <a:sy n="119" d="100"/>
      </p:scale>
      <p:origin x="0" y="45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52227"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52228"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52229"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FE62B841-48A9-4D4D-B1BD-577912BF3E78}" type="slidenum">
              <a:rPr lang="en-US"/>
              <a:pPr>
                <a:defRPr/>
              </a:pPr>
              <a:t>‹#›</a:t>
            </a:fld>
            <a:endParaRPr lang="en-US"/>
          </a:p>
        </p:txBody>
      </p:sp>
    </p:spTree>
    <p:extLst>
      <p:ext uri="{BB962C8B-B14F-4D97-AF65-F5344CB8AC3E}">
        <p14:creationId xmlns:p14="http://schemas.microsoft.com/office/powerpoint/2010/main" val="10518494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C13BEFA0-2581-604F-B7D6-394483C73C96}" type="slidenum">
              <a:rPr lang="en-US"/>
              <a:pPr>
                <a:defRPr/>
              </a:pPr>
              <a:t>‹#›</a:t>
            </a:fld>
            <a:endParaRPr lang="en-US"/>
          </a:p>
        </p:txBody>
      </p:sp>
    </p:spTree>
    <p:extLst>
      <p:ext uri="{BB962C8B-B14F-4D97-AF65-F5344CB8AC3E}">
        <p14:creationId xmlns:p14="http://schemas.microsoft.com/office/powerpoint/2010/main" val="330220517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A5C271-6617-5543-A06C-32BBAFBE9FF7}" type="slidenum">
              <a:rPr lang="en-US"/>
              <a:pPr>
                <a:defRPr/>
              </a:pPr>
              <a:t>1</a:t>
            </a:fld>
            <a:endParaRPr lang="en-US"/>
          </a:p>
        </p:txBody>
      </p:sp>
      <p:sp>
        <p:nvSpPr>
          <p:cNvPr id="389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91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B833A06-6786-DA4D-B5FF-AA565180C7EF}" type="slidenum">
              <a:rPr lang="en-US"/>
              <a:pPr>
                <a:defRPr/>
              </a:pPr>
              <a:t>12</a:t>
            </a:fld>
            <a:endParaRPr lang="en-US"/>
          </a:p>
        </p:txBody>
      </p:sp>
      <p:sp>
        <p:nvSpPr>
          <p:cNvPr id="513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30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E2B2E41-174C-EF49-B1F7-62440CC227A9}" type="slidenum">
              <a:rPr lang="en-US"/>
              <a:pPr>
                <a:defRPr/>
              </a:pPr>
              <a:t>26</a:t>
            </a:fld>
            <a:endParaRPr lang="en-US"/>
          </a:p>
        </p:txBody>
      </p:sp>
      <p:sp>
        <p:nvSpPr>
          <p:cNvPr id="4700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700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DEBD231-3A6E-2447-9D6A-117AD8DEB62F}" type="slidenum">
              <a:rPr lang="en-US"/>
              <a:pPr>
                <a:defRPr/>
              </a:pPr>
              <a:t>2</a:t>
            </a:fld>
            <a:endParaRPr lang="en-US"/>
          </a:p>
        </p:txBody>
      </p:sp>
      <p:sp>
        <p:nvSpPr>
          <p:cNvPr id="390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01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1079740-818F-D14F-B075-FD236463F854}" type="slidenum">
              <a:rPr lang="en-US"/>
              <a:pPr>
                <a:defRPr/>
              </a:pPr>
              <a:t>3</a:t>
            </a:fld>
            <a:endParaRPr lang="en-US"/>
          </a:p>
        </p:txBody>
      </p:sp>
      <p:sp>
        <p:nvSpPr>
          <p:cNvPr id="514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40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3E3B0B-D334-0948-9226-D97C0DC53486}" type="slidenum">
              <a:rPr lang="en-US"/>
              <a:pPr>
                <a:defRPr/>
              </a:pPr>
              <a:t>4</a:t>
            </a:fld>
            <a:endParaRPr lang="en-US"/>
          </a:p>
        </p:txBody>
      </p:sp>
      <p:sp>
        <p:nvSpPr>
          <p:cNvPr id="515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50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8D7029-4CEF-0540-800D-86A6C98559AE}" type="slidenum">
              <a:rPr lang="en-US"/>
              <a:pPr>
                <a:defRPr/>
              </a:pPr>
              <a:t>5</a:t>
            </a:fld>
            <a:endParaRPr lang="en-US"/>
          </a:p>
        </p:txBody>
      </p:sp>
      <p:sp>
        <p:nvSpPr>
          <p:cNvPr id="516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60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CD6923-3599-6341-B55B-3881EB6EF166}" type="slidenum">
              <a:rPr lang="en-US"/>
              <a:pPr>
                <a:defRPr/>
              </a:pPr>
              <a:t>6</a:t>
            </a:fld>
            <a:endParaRPr lang="en-US"/>
          </a:p>
        </p:txBody>
      </p:sp>
      <p:sp>
        <p:nvSpPr>
          <p:cNvPr id="522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22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F1E52FC-36DA-F946-9522-6A5EF643A0D9}" type="slidenum">
              <a:rPr lang="en-US"/>
              <a:pPr>
                <a:defRPr/>
              </a:pPr>
              <a:t>7</a:t>
            </a:fld>
            <a:endParaRPr lang="en-US"/>
          </a:p>
        </p:txBody>
      </p:sp>
      <p:sp>
        <p:nvSpPr>
          <p:cNvPr id="517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71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6243DD0-A9F7-1242-9088-C5FF31F5D50E}" type="slidenum">
              <a:rPr lang="en-US"/>
              <a:pPr>
                <a:defRPr/>
              </a:pPr>
              <a:t>10</a:t>
            </a:fld>
            <a:endParaRPr lang="en-US"/>
          </a:p>
        </p:txBody>
      </p:sp>
      <p:sp>
        <p:nvSpPr>
          <p:cNvPr id="412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26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4E5FE3-150E-8343-A978-ABB7F1009FAA}" type="slidenum">
              <a:rPr lang="en-US"/>
              <a:pPr>
                <a:defRPr/>
              </a:pPr>
              <a:t>11</a:t>
            </a:fld>
            <a:endParaRPr lang="en-US"/>
          </a:p>
        </p:txBody>
      </p:sp>
      <p:sp>
        <p:nvSpPr>
          <p:cNvPr id="413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36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January, 2017    USPAS</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Cryogenic Equipment    Tom Peterson</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44F2A6-5D17-A548-ACE9-77F4E7B3A812}" type="slidenum">
              <a:rPr lang="en-US"/>
              <a:pPr>
                <a:defRPr/>
              </a:pPr>
              <a:t>‹#›</a:t>
            </a:fld>
            <a:endParaRPr lang="en-US"/>
          </a:p>
        </p:txBody>
      </p:sp>
    </p:spTree>
    <p:extLst>
      <p:ext uri="{BB962C8B-B14F-4D97-AF65-F5344CB8AC3E}">
        <p14:creationId xmlns:p14="http://schemas.microsoft.com/office/powerpoint/2010/main" val="2216865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January, 2017    USPAS</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Cryogenic Equipment    Tom Peterson</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94105E-60A4-5A4F-B173-DAF28F7CC2F4}" type="slidenum">
              <a:rPr lang="en-US"/>
              <a:pPr>
                <a:defRPr/>
              </a:pPr>
              <a:t>‹#›</a:t>
            </a:fld>
            <a:endParaRPr lang="en-US"/>
          </a:p>
        </p:txBody>
      </p:sp>
    </p:spTree>
    <p:extLst>
      <p:ext uri="{BB962C8B-B14F-4D97-AF65-F5344CB8AC3E}">
        <p14:creationId xmlns:p14="http://schemas.microsoft.com/office/powerpoint/2010/main" val="576623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January, 2017    USPAS</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Cryogenic Equipment    Tom Peterson</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B44D1F-81EF-C349-8A1E-70430437944C}" type="slidenum">
              <a:rPr lang="en-US"/>
              <a:pPr>
                <a:defRPr/>
              </a:pPr>
              <a:t>‹#›</a:t>
            </a:fld>
            <a:endParaRPr lang="en-US"/>
          </a:p>
        </p:txBody>
      </p:sp>
    </p:spTree>
    <p:extLst>
      <p:ext uri="{BB962C8B-B14F-4D97-AF65-F5344CB8AC3E}">
        <p14:creationId xmlns:p14="http://schemas.microsoft.com/office/powerpoint/2010/main" val="1086621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January, 2017    USPAS</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Cryogenic Equipment    Tom Peterson</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E67877-3D02-314B-A858-63308042E4C5}" type="slidenum">
              <a:rPr lang="en-US"/>
              <a:pPr>
                <a:defRPr/>
              </a:pPr>
              <a:t>‹#›</a:t>
            </a:fld>
            <a:endParaRPr lang="en-US"/>
          </a:p>
        </p:txBody>
      </p:sp>
    </p:spTree>
    <p:extLst>
      <p:ext uri="{BB962C8B-B14F-4D97-AF65-F5344CB8AC3E}">
        <p14:creationId xmlns:p14="http://schemas.microsoft.com/office/powerpoint/2010/main" val="4042899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January, 2017    USPAS</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Cryogenic Equipment    Tom Peterson</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B6B3CE-22EF-6147-880E-1DAC69B78CD4}" type="slidenum">
              <a:rPr lang="en-US"/>
              <a:pPr>
                <a:defRPr/>
              </a:pPr>
              <a:t>‹#›</a:t>
            </a:fld>
            <a:endParaRPr lang="en-US"/>
          </a:p>
        </p:txBody>
      </p:sp>
    </p:spTree>
    <p:extLst>
      <p:ext uri="{BB962C8B-B14F-4D97-AF65-F5344CB8AC3E}">
        <p14:creationId xmlns:p14="http://schemas.microsoft.com/office/powerpoint/2010/main" val="4097256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January, 2017    USPAS</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Cryogenic Equipment    Tom Peterson</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536B2E-0FD6-E048-AEFA-7D4408D5937E}" type="slidenum">
              <a:rPr lang="en-US"/>
              <a:pPr>
                <a:defRPr/>
              </a:pPr>
              <a:t>‹#›</a:t>
            </a:fld>
            <a:endParaRPr lang="en-US"/>
          </a:p>
        </p:txBody>
      </p:sp>
    </p:spTree>
    <p:extLst>
      <p:ext uri="{BB962C8B-B14F-4D97-AF65-F5344CB8AC3E}">
        <p14:creationId xmlns:p14="http://schemas.microsoft.com/office/powerpoint/2010/main" val="405622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January, 2017    USPAS</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Cryogenic Equipment    Tom Peterson</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F327A2-4824-8247-A9A2-82C1B25E97CE}" type="slidenum">
              <a:rPr lang="en-US"/>
              <a:pPr>
                <a:defRPr/>
              </a:pPr>
              <a:t>‹#›</a:t>
            </a:fld>
            <a:endParaRPr lang="en-US"/>
          </a:p>
        </p:txBody>
      </p:sp>
    </p:spTree>
    <p:extLst>
      <p:ext uri="{BB962C8B-B14F-4D97-AF65-F5344CB8AC3E}">
        <p14:creationId xmlns:p14="http://schemas.microsoft.com/office/powerpoint/2010/main" val="1667318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January, 2017    USPAS</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Cryogenic Equipment    Tom Peterson</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E394ED-FCEE-C64F-A2BC-C49900C83699}" type="slidenum">
              <a:rPr lang="en-US"/>
              <a:pPr>
                <a:defRPr/>
              </a:pPr>
              <a:t>‹#›</a:t>
            </a:fld>
            <a:endParaRPr lang="en-US"/>
          </a:p>
        </p:txBody>
      </p:sp>
    </p:spTree>
    <p:extLst>
      <p:ext uri="{BB962C8B-B14F-4D97-AF65-F5344CB8AC3E}">
        <p14:creationId xmlns:p14="http://schemas.microsoft.com/office/powerpoint/2010/main" val="3285538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January, 2017    USPAS</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Cryogenic Equipment    Tom Peterson</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58288B-D080-9745-B5F0-089266EE9D31}" type="slidenum">
              <a:rPr lang="en-US"/>
              <a:pPr>
                <a:defRPr/>
              </a:pPr>
              <a:t>‹#›</a:t>
            </a:fld>
            <a:endParaRPr lang="en-US"/>
          </a:p>
        </p:txBody>
      </p:sp>
    </p:spTree>
    <p:extLst>
      <p:ext uri="{BB962C8B-B14F-4D97-AF65-F5344CB8AC3E}">
        <p14:creationId xmlns:p14="http://schemas.microsoft.com/office/powerpoint/2010/main" val="1446749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January, 2017    USPAS</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Cryogenic Equipment    Tom Peterson</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3A5C297-C667-2945-B97C-C19B8CE2F6F0}" type="slidenum">
              <a:rPr lang="en-US"/>
              <a:pPr>
                <a:defRPr/>
              </a:pPr>
              <a:t>‹#›</a:t>
            </a:fld>
            <a:endParaRPr lang="en-US"/>
          </a:p>
        </p:txBody>
      </p:sp>
    </p:spTree>
    <p:extLst>
      <p:ext uri="{BB962C8B-B14F-4D97-AF65-F5344CB8AC3E}">
        <p14:creationId xmlns:p14="http://schemas.microsoft.com/office/powerpoint/2010/main" val="711990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January, 2017    USPAS</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Cryogenic Equipment    Tom Peterson</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3DFADE-8C48-284B-985B-B4D519E4813B}" type="slidenum">
              <a:rPr lang="en-US"/>
              <a:pPr>
                <a:defRPr/>
              </a:pPr>
              <a:t>‹#›</a:t>
            </a:fld>
            <a:endParaRPr lang="en-US"/>
          </a:p>
        </p:txBody>
      </p:sp>
    </p:spTree>
    <p:extLst>
      <p:ext uri="{BB962C8B-B14F-4D97-AF65-F5344CB8AC3E}">
        <p14:creationId xmlns:p14="http://schemas.microsoft.com/office/powerpoint/2010/main" val="3524491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January, 2017    USPAS</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Cryogenic Equipment    Tom Peterson</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36C5E1-F0F3-FF4C-A503-D24A6B042473}" type="slidenum">
              <a:rPr lang="en-US"/>
              <a:pPr>
                <a:defRPr/>
              </a:pPr>
              <a:t>‹#›</a:t>
            </a:fld>
            <a:endParaRPr lang="en-US"/>
          </a:p>
        </p:txBody>
      </p:sp>
    </p:spTree>
    <p:extLst>
      <p:ext uri="{BB962C8B-B14F-4D97-AF65-F5344CB8AC3E}">
        <p14:creationId xmlns:p14="http://schemas.microsoft.com/office/powerpoint/2010/main" val="3521632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752600"/>
            <a:ext cx="7772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dirty="0" smtClean="0">
                <a:cs typeface="+mn-cs"/>
              </a:defRPr>
            </a:lvl1pPr>
          </a:lstStyle>
          <a:p>
            <a:pPr>
              <a:defRPr/>
            </a:pPr>
            <a:r>
              <a:rPr lang="en-US" smtClean="0"/>
              <a:t>January, 2017    USPAS</a:t>
            </a:r>
            <a:endParaRPr lang="en-US"/>
          </a:p>
        </p:txBody>
      </p:sp>
      <p:sp>
        <p:nvSpPr>
          <p:cNvPr id="1029" name="Rectangle 5"/>
          <p:cNvSpPr>
            <a:spLocks noGrp="1" noChangeArrowheads="1"/>
          </p:cNvSpPr>
          <p:nvPr>
            <p:ph type="ftr" sz="quarter" idx="3"/>
          </p:nvPr>
        </p:nvSpPr>
        <p:spPr bwMode="auto">
          <a:xfrm>
            <a:off x="3429000" y="62484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dirty="0" smtClean="0">
                <a:cs typeface="+mn-cs"/>
              </a:defRPr>
            </a:lvl1pPr>
          </a:lstStyle>
          <a:p>
            <a:pPr>
              <a:defRPr/>
            </a:pPr>
            <a:r>
              <a:rPr lang="en-US" smtClean="0"/>
              <a:t>Cryogenic Equipment    Tom Peterson</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2936E2CF-0EF7-3A4F-A7B1-904D42B9905D}" type="slidenum">
              <a:rPr lang="en-US"/>
              <a:pPr>
                <a:defRPr/>
              </a:pPr>
              <a:t>‹#›</a:t>
            </a:fld>
            <a:endParaRPr lang="en-US"/>
          </a:p>
        </p:txBody>
      </p:sp>
      <p:pic>
        <p:nvPicPr>
          <p:cNvPr id="8" name="Picture 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583076" y="104775"/>
            <a:ext cx="1405381" cy="254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8"/>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6096000" y="104777"/>
            <a:ext cx="1752599" cy="50919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chemeClr val="accent2"/>
          </a:solidFill>
          <a:latin typeface="+mj-lt"/>
          <a:ea typeface="+mj-ea"/>
          <a:cs typeface="ＭＳ Ｐゴシック" charset="0"/>
        </a:defRPr>
      </a:lvl1pPr>
      <a:lvl2pPr algn="ctr" rtl="0" eaLnBrk="0" fontAlgn="base" hangingPunct="0">
        <a:spcBef>
          <a:spcPct val="0"/>
        </a:spcBef>
        <a:spcAft>
          <a:spcPct val="0"/>
        </a:spcAft>
        <a:defRPr sz="4400">
          <a:solidFill>
            <a:schemeClr val="accent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accent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accent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accent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accent2"/>
          </a:solidFill>
          <a:latin typeface="Times" charset="0"/>
          <a:ea typeface="ＭＳ Ｐゴシック" charset="0"/>
        </a:defRPr>
      </a:lvl6pPr>
      <a:lvl7pPr marL="914400" algn="ctr" rtl="0" fontAlgn="base">
        <a:spcBef>
          <a:spcPct val="0"/>
        </a:spcBef>
        <a:spcAft>
          <a:spcPct val="0"/>
        </a:spcAft>
        <a:defRPr sz="4400">
          <a:solidFill>
            <a:schemeClr val="accent2"/>
          </a:solidFill>
          <a:latin typeface="Times" charset="0"/>
          <a:ea typeface="ＭＳ Ｐゴシック" charset="0"/>
        </a:defRPr>
      </a:lvl7pPr>
      <a:lvl8pPr marL="1371600" algn="ctr" rtl="0" fontAlgn="base">
        <a:spcBef>
          <a:spcPct val="0"/>
        </a:spcBef>
        <a:spcAft>
          <a:spcPct val="0"/>
        </a:spcAft>
        <a:defRPr sz="4400">
          <a:solidFill>
            <a:schemeClr val="accent2"/>
          </a:solidFill>
          <a:latin typeface="Times" charset="0"/>
          <a:ea typeface="ＭＳ Ｐゴシック" charset="0"/>
        </a:defRPr>
      </a:lvl8pPr>
      <a:lvl9pPr marL="1828800" algn="ctr" rtl="0" fontAlgn="base">
        <a:spcBef>
          <a:spcPct val="0"/>
        </a:spcBef>
        <a:spcAft>
          <a:spcPct val="0"/>
        </a:spcAft>
        <a:defRPr sz="4400">
          <a:solidFill>
            <a:schemeClr val="accent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800080"/>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rgbClr val="0000FF"/>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990600"/>
            <a:ext cx="7696200" cy="2514600"/>
          </a:xfrm>
        </p:spPr>
        <p:txBody>
          <a:bodyPr/>
          <a:lstStyle/>
          <a:p>
            <a:pPr eaLnBrk="1" hangingPunct="1">
              <a:defRPr/>
            </a:pPr>
            <a:r>
              <a:rPr lang="en-US" dirty="0" smtClean="0">
                <a:cs typeface="+mj-cs"/>
              </a:rPr>
              <a:t>A Look at some Cryogenic Equipment</a:t>
            </a:r>
            <a:endParaRPr lang="en-US" sz="3200" dirty="0" smtClean="0">
              <a:cs typeface="+mj-cs"/>
            </a:endParaRPr>
          </a:p>
        </p:txBody>
      </p:sp>
      <p:sp>
        <p:nvSpPr>
          <p:cNvPr id="2051" name="Rectangle 3"/>
          <p:cNvSpPr>
            <a:spLocks noGrp="1" noChangeArrowheads="1"/>
          </p:cNvSpPr>
          <p:nvPr>
            <p:ph type="subTitle" idx="1"/>
          </p:nvPr>
        </p:nvSpPr>
        <p:spPr>
          <a:xfrm>
            <a:off x="762000" y="3657600"/>
            <a:ext cx="7620000" cy="2286000"/>
          </a:xfrm>
        </p:spPr>
        <p:txBody>
          <a:bodyPr/>
          <a:lstStyle/>
          <a:p>
            <a:pPr eaLnBrk="1" hangingPunct="1">
              <a:defRPr/>
            </a:pPr>
            <a:r>
              <a:rPr lang="en-US" dirty="0" smtClean="0">
                <a:cs typeface="+mn-cs"/>
              </a:rPr>
              <a:t>Tom Peterson, SLAC  </a:t>
            </a:r>
          </a:p>
          <a:p>
            <a:pPr eaLnBrk="1" hangingPunct="1">
              <a:defRPr/>
            </a:pPr>
            <a:r>
              <a:rPr lang="en-US" dirty="0" smtClean="0">
                <a:cs typeface="+mn-cs"/>
              </a:rPr>
              <a:t>USPAS</a:t>
            </a:r>
          </a:p>
          <a:p>
            <a:pPr eaLnBrk="1" hangingPunct="1">
              <a:defRPr/>
            </a:pPr>
            <a:r>
              <a:rPr lang="en-US" dirty="0" smtClean="0">
                <a:cs typeface="+mn-cs"/>
              </a:rPr>
              <a:t>January, 2017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quarter" idx="10"/>
          </p:nvPr>
        </p:nvSpPr>
        <p:spPr/>
        <p:txBody>
          <a:bodyPr/>
          <a:lstStyle/>
          <a:p>
            <a:pPr>
              <a:defRPr/>
            </a:pPr>
            <a:r>
              <a:rPr lang="en-US" smtClean="0"/>
              <a:t>January, 2017    USPAS</a:t>
            </a:r>
            <a:endParaRPr lang="en-US"/>
          </a:p>
        </p:txBody>
      </p:sp>
      <p:sp>
        <p:nvSpPr>
          <p:cNvPr id="4" name="Footer Placeholder 2"/>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3"/>
          <p:cNvSpPr>
            <a:spLocks noGrp="1"/>
          </p:cNvSpPr>
          <p:nvPr>
            <p:ph type="sldNum" sz="quarter" idx="12"/>
          </p:nvPr>
        </p:nvSpPr>
        <p:spPr/>
        <p:txBody>
          <a:bodyPr/>
          <a:lstStyle/>
          <a:p>
            <a:pPr>
              <a:defRPr/>
            </a:pPr>
            <a:fld id="{B4C66DCB-C617-284B-8A40-C83FBACE21BA}" type="slidenum">
              <a:rPr lang="en-US"/>
              <a:pPr>
                <a:defRPr/>
              </a:pPr>
              <a:t>10</a:t>
            </a:fld>
            <a:endParaRPr lang="en-US"/>
          </a:p>
        </p:txBody>
      </p:sp>
      <p:pic>
        <p:nvPicPr>
          <p:cNvPr id="75780" name="Picture 2" descr="St4T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153400" cy="630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61D4E20B-BD78-7347-9ACA-72A53B15C114}" type="slidenum">
              <a:rPr lang="en-US"/>
              <a:pPr>
                <a:defRPr/>
              </a:pPr>
              <a:t>11</a:t>
            </a:fld>
            <a:endParaRPr lang="en-US"/>
          </a:p>
        </p:txBody>
      </p:sp>
      <p:sp>
        <p:nvSpPr>
          <p:cNvPr id="349186" name="Rectangle 2"/>
          <p:cNvSpPr>
            <a:spLocks noGrp="1" noChangeArrowheads="1"/>
          </p:cNvSpPr>
          <p:nvPr>
            <p:ph type="title"/>
          </p:nvPr>
        </p:nvSpPr>
        <p:spPr>
          <a:xfrm>
            <a:off x="685800" y="304800"/>
            <a:ext cx="7772400" cy="609600"/>
          </a:xfrm>
        </p:spPr>
        <p:txBody>
          <a:bodyPr/>
          <a:lstStyle/>
          <a:p>
            <a:pPr eaLnBrk="1" hangingPunct="1">
              <a:defRPr/>
            </a:pPr>
            <a:r>
              <a:rPr lang="en-US" sz="3600" smtClean="0">
                <a:cs typeface="+mj-cs"/>
              </a:rPr>
              <a:t>LHC IR Quad Interconnect</a:t>
            </a:r>
            <a:endParaRPr lang="en-US" smtClean="0">
              <a:cs typeface="+mj-cs"/>
            </a:endParaRPr>
          </a:p>
        </p:txBody>
      </p:sp>
      <p:graphicFrame>
        <p:nvGraphicFramePr>
          <p:cNvPr id="77829" name="Object 3"/>
          <p:cNvGraphicFramePr>
            <a:graphicFrameLocks noChangeAspect="1"/>
          </p:cNvGraphicFramePr>
          <p:nvPr/>
        </p:nvGraphicFramePr>
        <p:xfrm>
          <a:off x="1143000" y="1055688"/>
          <a:ext cx="6858000" cy="5141912"/>
        </p:xfrm>
        <a:graphic>
          <a:graphicData uri="http://schemas.openxmlformats.org/presentationml/2006/ole">
            <mc:AlternateContent xmlns:mc="http://schemas.openxmlformats.org/markup-compatibility/2006">
              <mc:Choice xmlns:v="urn:schemas-microsoft-com:vml" Requires="v">
                <p:oleObj spid="_x0000_s77874" name="Photo Editor Photo" r:id="rId4" imgW="3657143" imgH="2742857" progId="MSPhotoEd.3">
                  <p:embed/>
                </p:oleObj>
              </mc:Choice>
              <mc:Fallback>
                <p:oleObj name="Photo Editor Photo" r:id="rId4" imgW="3657143" imgH="2742857"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55688"/>
                        <a:ext cx="6858000" cy="514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quarter" idx="10"/>
          </p:nvPr>
        </p:nvSpPr>
        <p:spPr/>
        <p:txBody>
          <a:bodyPr/>
          <a:lstStyle/>
          <a:p>
            <a:pPr>
              <a:defRPr/>
            </a:pPr>
            <a:r>
              <a:rPr lang="en-US" smtClean="0"/>
              <a:t>January, 2017    USPAS</a:t>
            </a:r>
            <a:endParaRPr lang="en-US"/>
          </a:p>
        </p:txBody>
      </p:sp>
      <p:sp>
        <p:nvSpPr>
          <p:cNvPr id="8"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9" name="Slide Number Placeholder 4"/>
          <p:cNvSpPr>
            <a:spLocks noGrp="1"/>
          </p:cNvSpPr>
          <p:nvPr>
            <p:ph type="sldNum" sz="quarter" idx="12"/>
          </p:nvPr>
        </p:nvSpPr>
        <p:spPr/>
        <p:txBody>
          <a:bodyPr/>
          <a:lstStyle/>
          <a:p>
            <a:pPr>
              <a:defRPr/>
            </a:pPr>
            <a:fld id="{975AAF3F-B6B7-4B42-B45C-8A9F232D158F}" type="slidenum">
              <a:rPr lang="en-US"/>
              <a:pPr>
                <a:defRPr/>
              </a:pPr>
              <a:t>12</a:t>
            </a:fld>
            <a:endParaRPr lang="en-US"/>
          </a:p>
        </p:txBody>
      </p:sp>
      <p:sp>
        <p:nvSpPr>
          <p:cNvPr id="495618" name="Rectangle 2"/>
          <p:cNvSpPr>
            <a:spLocks noGrp="1" noChangeArrowheads="1"/>
          </p:cNvSpPr>
          <p:nvPr>
            <p:ph type="title"/>
          </p:nvPr>
        </p:nvSpPr>
        <p:spPr>
          <a:xfrm>
            <a:off x="685800" y="381000"/>
            <a:ext cx="7772400" cy="1143000"/>
          </a:xfrm>
        </p:spPr>
        <p:txBody>
          <a:bodyPr/>
          <a:lstStyle/>
          <a:p>
            <a:pPr eaLnBrk="1" hangingPunct="1">
              <a:defRPr/>
            </a:pPr>
            <a:r>
              <a:rPr lang="en-US" smtClean="0">
                <a:cs typeface="+mj-cs"/>
              </a:rPr>
              <a:t>Test stand seals for superfluid to insulating vacuum </a:t>
            </a:r>
          </a:p>
        </p:txBody>
      </p:sp>
      <p:pic>
        <p:nvPicPr>
          <p:cNvPr id="79877" name="Picture 3" descr="IMG_2774"/>
          <p:cNvPicPr>
            <a:picLocks noChangeAspect="1" noChangeArrowheads="1"/>
          </p:cNvPicPr>
          <p:nvPr/>
        </p:nvPicPr>
        <p:blipFill>
          <a:blip r:embed="rId3">
            <a:extLst>
              <a:ext uri="{28A0092B-C50C-407E-A947-70E740481C1C}">
                <a14:useLocalDpi xmlns:a14="http://schemas.microsoft.com/office/drawing/2010/main" val="0"/>
              </a:ext>
            </a:extLst>
          </a:blip>
          <a:srcRect l="11700"/>
          <a:stretch>
            <a:fillRect/>
          </a:stretch>
        </p:blipFill>
        <p:spPr bwMode="auto">
          <a:xfrm>
            <a:off x="609600" y="1676400"/>
            <a:ext cx="2646363"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 Box 4"/>
          <p:cNvSpPr txBox="1">
            <a:spLocks noChangeArrowheads="1"/>
          </p:cNvSpPr>
          <p:nvPr/>
        </p:nvSpPr>
        <p:spPr bwMode="auto">
          <a:xfrm>
            <a:off x="457200" y="3994150"/>
            <a:ext cx="81534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Times New Roman" charset="0"/>
              </a:rPr>
              <a:t>2.25 inch (57 mm), up to 6+ inch (150+ mm) ID, with ½ inch (12 mm) wide, 5 mil (0.13 mm) indium ribbon wrapped on </a:t>
            </a:r>
          </a:p>
          <a:p>
            <a:r>
              <a:rPr lang="en-US">
                <a:latin typeface="Times New Roman" charset="0"/>
              </a:rPr>
              <a:t>aluminum seal.  Chain clamp.  </a:t>
            </a:r>
          </a:p>
        </p:txBody>
      </p:sp>
      <p:sp>
        <p:nvSpPr>
          <p:cNvPr id="79879" name="Text Box 5"/>
          <p:cNvSpPr txBox="1">
            <a:spLocks noChangeArrowheads="1"/>
          </p:cNvSpPr>
          <p:nvPr/>
        </p:nvSpPr>
        <p:spPr bwMode="auto">
          <a:xfrm>
            <a:off x="1066800" y="5257800"/>
            <a:ext cx="7016750"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rPr>
              <a:t>Reference for these seals:  </a:t>
            </a:r>
            <a:r>
              <a:rPr lang="ja-JP" altLang="en-US" sz="2000">
                <a:latin typeface="Arial" charset="0"/>
              </a:rPr>
              <a:t>“</a:t>
            </a:r>
            <a:r>
              <a:rPr lang="en-US" altLang="ja-JP" sz="2000">
                <a:latin typeface="Arial" charset="0"/>
              </a:rPr>
              <a:t>Sealing performance of gaskets </a:t>
            </a:r>
          </a:p>
          <a:p>
            <a:r>
              <a:rPr lang="en-US" sz="2000">
                <a:latin typeface="Arial" charset="0"/>
              </a:rPr>
              <a:t>and flanges against superfluid helium,</a:t>
            </a:r>
            <a:r>
              <a:rPr lang="ja-JP" altLang="en-US" sz="2000">
                <a:latin typeface="Arial" charset="0"/>
              </a:rPr>
              <a:t>”</a:t>
            </a:r>
            <a:r>
              <a:rPr lang="en-US" altLang="ja-JP" sz="2000">
                <a:latin typeface="Arial" charset="0"/>
              </a:rPr>
              <a:t> by H. Ishimaru and </a:t>
            </a:r>
          </a:p>
          <a:p>
            <a:r>
              <a:rPr lang="en-US" sz="2000">
                <a:latin typeface="Arial" charset="0"/>
              </a:rPr>
              <a:t>H. Yoshiki, KEK, in Cryogenics, Vol 31, June 1991.  </a:t>
            </a:r>
            <a:endParaRPr lang="en-US">
              <a:latin typeface="Arial" charset="0"/>
            </a:endParaRPr>
          </a:p>
        </p:txBody>
      </p:sp>
      <p:pic>
        <p:nvPicPr>
          <p:cNvPr id="79880" name="Picture 6" descr="MetalSealsHelicoflex-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600200"/>
            <a:ext cx="5370513"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609600"/>
            <a:ext cx="3124200" cy="5257800"/>
          </a:xfrm>
        </p:spPr>
        <p:txBody>
          <a:bodyPr anchor="t"/>
          <a:lstStyle/>
          <a:p>
            <a:pPr algn="l"/>
            <a:r>
              <a:rPr lang="en-US" sz="1800" dirty="0" smtClean="0"/>
              <a:t>“</a:t>
            </a:r>
            <a:r>
              <a:rPr lang="en-US" sz="1800" dirty="0" err="1" smtClean="0"/>
              <a:t>Kautzky</a:t>
            </a:r>
            <a:r>
              <a:rPr lang="en-US" sz="1800" dirty="0" smtClean="0"/>
              <a:t> Valve” (concept developed by Hans </a:t>
            </a:r>
            <a:r>
              <a:rPr lang="en-US" sz="1800" dirty="0" err="1" smtClean="0"/>
              <a:t>Kautzky</a:t>
            </a:r>
            <a:r>
              <a:rPr lang="en-US" sz="1800" dirty="0" smtClean="0"/>
              <a:t>, </a:t>
            </a:r>
            <a:r>
              <a:rPr lang="en-US" sz="1800" dirty="0" err="1" smtClean="0"/>
              <a:t>Fermilab</a:t>
            </a:r>
            <a:r>
              <a:rPr lang="en-US" sz="1800" dirty="0" smtClean="0"/>
              <a:t>) served as the primary quench vent valve for </a:t>
            </a:r>
            <a:r>
              <a:rPr lang="en-US" sz="1800" dirty="0" err="1" smtClean="0"/>
              <a:t>Tevatron</a:t>
            </a:r>
            <a:r>
              <a:rPr lang="en-US" sz="1800" dirty="0" smtClean="0"/>
              <a:t> magnets.  </a:t>
            </a:r>
            <a:br>
              <a:rPr lang="en-US" sz="1800" dirty="0" smtClean="0"/>
            </a:br>
            <a:r>
              <a:rPr lang="en-US" sz="1800" dirty="0" smtClean="0"/>
              <a:t>Valve illustrates the typical cryogenic valve configuration with a poppet in a valve body, stem with actuator (not extended in this case since valve normally warm).  </a:t>
            </a:r>
            <a:br>
              <a:rPr lang="en-US" sz="1800" dirty="0" smtClean="0"/>
            </a:br>
            <a:r>
              <a:rPr lang="en-US" sz="1800" dirty="0" smtClean="0"/>
              <a:t>Flow would normally but up through the poppet but in some cases including this, may be down over the poppet.  The latter case especially for 2 K JT valves, discharge side </a:t>
            </a:r>
            <a:r>
              <a:rPr lang="en-US" sz="1800" dirty="0" err="1" smtClean="0"/>
              <a:t>subatmospheric</a:t>
            </a:r>
            <a:r>
              <a:rPr lang="en-US" sz="1800" dirty="0" smtClean="0"/>
              <a:t>, so as to place the stem at positive pressure.  </a:t>
            </a:r>
            <a:endParaRPr lang="en-US" sz="1800" dirty="0"/>
          </a:p>
        </p:txBody>
      </p:sp>
      <p:sp>
        <p:nvSpPr>
          <p:cNvPr id="3" name="Date Placeholder 2"/>
          <p:cNvSpPr>
            <a:spLocks noGrp="1"/>
          </p:cNvSpPr>
          <p:nvPr>
            <p:ph type="dt" sz="half" idx="10"/>
          </p:nvPr>
        </p:nvSpPr>
        <p:spPr/>
        <p:txBody>
          <a:bodyPr/>
          <a:lstStyle/>
          <a:p>
            <a:pPr>
              <a:defRPr/>
            </a:pPr>
            <a:r>
              <a:rPr lang="en-US" smtClean="0"/>
              <a:t>January, 2017    USPAS</a:t>
            </a:r>
            <a:endParaRPr lang="en-US"/>
          </a:p>
        </p:txBody>
      </p:sp>
      <p:sp>
        <p:nvSpPr>
          <p:cNvPr id="4"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4"/>
          <p:cNvSpPr>
            <a:spLocks noGrp="1"/>
          </p:cNvSpPr>
          <p:nvPr>
            <p:ph type="sldNum" sz="quarter" idx="12"/>
          </p:nvPr>
        </p:nvSpPr>
        <p:spPr/>
        <p:txBody>
          <a:bodyPr/>
          <a:lstStyle/>
          <a:p>
            <a:pPr>
              <a:defRPr/>
            </a:pPr>
            <a:fld id="{ED58288B-D080-9745-B5F0-089266EE9D31}" type="slidenum">
              <a:rPr lang="en-US" smtClean="0"/>
              <a:pPr>
                <a:defRPr/>
              </a:pPr>
              <a:t>13</a:t>
            </a:fld>
            <a:endParaRPr lang="en-US"/>
          </a:p>
        </p:txBody>
      </p:sp>
      <p:pic>
        <p:nvPicPr>
          <p:cNvPr id="6" name="Picture 5" descr="KautzkyValveDraw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4989058" cy="6858000"/>
          </a:xfrm>
          <a:prstGeom prst="rect">
            <a:avLst/>
          </a:prstGeom>
        </p:spPr>
      </p:pic>
    </p:spTree>
    <p:extLst>
      <p:ext uri="{BB962C8B-B14F-4D97-AF65-F5344CB8AC3E}">
        <p14:creationId xmlns:p14="http://schemas.microsoft.com/office/powerpoint/2010/main" val="3501929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0" y="609600"/>
            <a:ext cx="1371600" cy="5029200"/>
          </a:xfrm>
        </p:spPr>
        <p:txBody>
          <a:bodyPr anchor="ctr"/>
          <a:lstStyle/>
          <a:p>
            <a:pPr algn="l"/>
            <a:r>
              <a:rPr lang="en-US" sz="2000" dirty="0" smtClean="0"/>
              <a:t>Extended stem hand valves typical of LN2 installation</a:t>
            </a:r>
            <a:endParaRPr lang="en-US" sz="2000" dirty="0"/>
          </a:p>
        </p:txBody>
      </p:sp>
      <p:sp>
        <p:nvSpPr>
          <p:cNvPr id="3" name="Date Placeholder 2"/>
          <p:cNvSpPr>
            <a:spLocks noGrp="1"/>
          </p:cNvSpPr>
          <p:nvPr>
            <p:ph type="dt" sz="half" idx="10"/>
          </p:nvPr>
        </p:nvSpPr>
        <p:spPr/>
        <p:txBody>
          <a:bodyPr/>
          <a:lstStyle/>
          <a:p>
            <a:pPr>
              <a:defRPr/>
            </a:pPr>
            <a:r>
              <a:rPr lang="en-US" smtClean="0"/>
              <a:t>January, 2017    USPAS</a:t>
            </a:r>
            <a:endParaRPr lang="en-US"/>
          </a:p>
        </p:txBody>
      </p:sp>
      <p:sp>
        <p:nvSpPr>
          <p:cNvPr id="4"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4"/>
          <p:cNvSpPr>
            <a:spLocks noGrp="1"/>
          </p:cNvSpPr>
          <p:nvPr>
            <p:ph type="sldNum" sz="quarter" idx="12"/>
          </p:nvPr>
        </p:nvSpPr>
        <p:spPr/>
        <p:txBody>
          <a:bodyPr/>
          <a:lstStyle/>
          <a:p>
            <a:pPr>
              <a:defRPr/>
            </a:pPr>
            <a:fld id="{ED58288B-D080-9745-B5F0-089266EE9D31}" type="slidenum">
              <a:rPr lang="en-US" smtClean="0"/>
              <a:pPr>
                <a:defRPr/>
              </a:pPr>
              <a:t>14</a:t>
            </a:fld>
            <a:endParaRPr lang="en-US"/>
          </a:p>
        </p:txBody>
      </p:sp>
      <p:pic>
        <p:nvPicPr>
          <p:cNvPr id="7" name="Picture 6" descr="fill line cooldown_vent valve fail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09600"/>
            <a:ext cx="7289800" cy="5467350"/>
          </a:xfrm>
          <a:prstGeom prst="rect">
            <a:avLst/>
          </a:prstGeom>
        </p:spPr>
      </p:pic>
    </p:spTree>
    <p:extLst>
      <p:ext uri="{BB962C8B-B14F-4D97-AF65-F5344CB8AC3E}">
        <p14:creationId xmlns:p14="http://schemas.microsoft.com/office/powerpoint/2010/main" val="3614160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Spring-loaded relief valves</a:t>
            </a:r>
            <a:endParaRPr lang="en-US" dirty="0"/>
          </a:p>
        </p:txBody>
      </p:sp>
      <p:sp>
        <p:nvSpPr>
          <p:cNvPr id="3" name="Date Placeholder 2"/>
          <p:cNvSpPr>
            <a:spLocks noGrp="1"/>
          </p:cNvSpPr>
          <p:nvPr>
            <p:ph type="dt" sz="half" idx="10"/>
          </p:nvPr>
        </p:nvSpPr>
        <p:spPr/>
        <p:txBody>
          <a:bodyPr/>
          <a:lstStyle/>
          <a:p>
            <a:pPr>
              <a:defRPr/>
            </a:pPr>
            <a:r>
              <a:rPr lang="en-US" smtClean="0"/>
              <a:t>January, 2017    USPAS</a:t>
            </a:r>
            <a:endParaRPr lang="en-US"/>
          </a:p>
        </p:txBody>
      </p:sp>
      <p:sp>
        <p:nvSpPr>
          <p:cNvPr id="4"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4"/>
          <p:cNvSpPr>
            <a:spLocks noGrp="1"/>
          </p:cNvSpPr>
          <p:nvPr>
            <p:ph type="sldNum" sz="quarter" idx="12"/>
          </p:nvPr>
        </p:nvSpPr>
        <p:spPr/>
        <p:txBody>
          <a:bodyPr/>
          <a:lstStyle/>
          <a:p>
            <a:pPr>
              <a:defRPr/>
            </a:pPr>
            <a:fld id="{ED58288B-D080-9745-B5F0-089266EE9D31}" type="slidenum">
              <a:rPr lang="en-US" smtClean="0"/>
              <a:pPr>
                <a:defRPr/>
              </a:pPr>
              <a:t>15</a:t>
            </a:fld>
            <a:endParaRPr lang="en-US"/>
          </a:p>
        </p:txBody>
      </p:sp>
      <p:pic>
        <p:nvPicPr>
          <p:cNvPr id="6" name="Picture 5" descr="ReliefValv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2093438"/>
            <a:ext cx="5638800" cy="3469162"/>
          </a:xfrm>
          <a:prstGeom prst="rect">
            <a:avLst/>
          </a:prstGeom>
        </p:spPr>
      </p:pic>
      <p:pic>
        <p:nvPicPr>
          <p:cNvPr id="7" name="Picture 6" descr="ReliefVal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32" y="2209800"/>
            <a:ext cx="2953068" cy="3327400"/>
          </a:xfrm>
          <a:prstGeom prst="rect">
            <a:avLst/>
          </a:prstGeom>
        </p:spPr>
      </p:pic>
    </p:spTree>
    <p:extLst>
      <p:ext uri="{BB962C8B-B14F-4D97-AF65-F5344CB8AC3E}">
        <p14:creationId xmlns:p14="http://schemas.microsoft.com/office/powerpoint/2010/main" val="2559515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609600"/>
            <a:ext cx="3200400" cy="5638800"/>
          </a:xfrm>
        </p:spPr>
        <p:txBody>
          <a:bodyPr anchor="t"/>
          <a:lstStyle/>
          <a:p>
            <a:pPr algn="l"/>
            <a:r>
              <a:rPr lang="en-US" sz="2400" dirty="0" smtClean="0"/>
              <a:t>Bayonet – SSC/CEBAF design for </a:t>
            </a:r>
            <a:r>
              <a:rPr lang="en-US" sz="2400" dirty="0" err="1" smtClean="0"/>
              <a:t>subatmospheric</a:t>
            </a:r>
            <a:r>
              <a:rPr lang="en-US" sz="2400" dirty="0" smtClean="0"/>
              <a:t> operation.  </a:t>
            </a:r>
            <a:br>
              <a:rPr lang="en-US" sz="2400" dirty="0" smtClean="0"/>
            </a:br>
            <a:r>
              <a:rPr lang="en-US" sz="2400" dirty="0" smtClean="0"/>
              <a:t>Bayonet advantage is a mechanical disconnect with seals at room-temperature.  A vacuum-jacketed tube fits into a second vacuum-jacketed tube with the adjacent vacuum jacket walls transitioning to room temperature.  </a:t>
            </a:r>
            <a:endParaRPr lang="en-US" sz="2400" dirty="0"/>
          </a:p>
        </p:txBody>
      </p:sp>
      <p:sp>
        <p:nvSpPr>
          <p:cNvPr id="3" name="Date Placeholder 2"/>
          <p:cNvSpPr>
            <a:spLocks noGrp="1"/>
          </p:cNvSpPr>
          <p:nvPr>
            <p:ph type="dt" sz="half" idx="10"/>
          </p:nvPr>
        </p:nvSpPr>
        <p:spPr/>
        <p:txBody>
          <a:bodyPr/>
          <a:lstStyle/>
          <a:p>
            <a:pPr>
              <a:defRPr/>
            </a:pPr>
            <a:r>
              <a:rPr lang="en-US" smtClean="0"/>
              <a:t>January, 2017    USPAS</a:t>
            </a:r>
            <a:endParaRPr lang="en-US"/>
          </a:p>
        </p:txBody>
      </p:sp>
      <p:sp>
        <p:nvSpPr>
          <p:cNvPr id="4"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4"/>
          <p:cNvSpPr>
            <a:spLocks noGrp="1"/>
          </p:cNvSpPr>
          <p:nvPr>
            <p:ph type="sldNum" sz="quarter" idx="12"/>
          </p:nvPr>
        </p:nvSpPr>
        <p:spPr/>
        <p:txBody>
          <a:bodyPr/>
          <a:lstStyle/>
          <a:p>
            <a:pPr>
              <a:defRPr/>
            </a:pPr>
            <a:fld id="{ED58288B-D080-9745-B5F0-089266EE9D31}" type="slidenum">
              <a:rPr lang="en-US" smtClean="0"/>
              <a:pPr>
                <a:defRPr/>
              </a:pPr>
              <a:t>16</a:t>
            </a:fld>
            <a:endParaRPr lang="en-US"/>
          </a:p>
        </p:txBody>
      </p:sp>
      <p:pic>
        <p:nvPicPr>
          <p:cNvPr id="6" name="Picture 5" descr="Bayonet-CEBA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09599" y="838201"/>
            <a:ext cx="6705600" cy="5181600"/>
          </a:xfrm>
          <a:prstGeom prst="rect">
            <a:avLst/>
          </a:prstGeom>
        </p:spPr>
      </p:pic>
    </p:spTree>
    <p:extLst>
      <p:ext uri="{BB962C8B-B14F-4D97-AF65-F5344CB8AC3E}">
        <p14:creationId xmlns:p14="http://schemas.microsoft.com/office/powerpoint/2010/main" val="4221477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5562600" cy="685800"/>
          </a:xfrm>
        </p:spPr>
        <p:txBody>
          <a:bodyPr/>
          <a:lstStyle/>
          <a:p>
            <a:r>
              <a:rPr lang="en-US" dirty="0" smtClean="0"/>
              <a:t>Compressors</a:t>
            </a:r>
            <a:endParaRPr lang="en-US" dirty="0"/>
          </a:p>
        </p:txBody>
      </p:sp>
      <p:sp>
        <p:nvSpPr>
          <p:cNvPr id="3" name="Date Placeholder 2"/>
          <p:cNvSpPr>
            <a:spLocks noGrp="1"/>
          </p:cNvSpPr>
          <p:nvPr>
            <p:ph type="dt" sz="half" idx="10"/>
          </p:nvPr>
        </p:nvSpPr>
        <p:spPr/>
        <p:txBody>
          <a:bodyPr/>
          <a:lstStyle/>
          <a:p>
            <a:pPr>
              <a:defRPr/>
            </a:pPr>
            <a:r>
              <a:rPr lang="en-US" smtClean="0"/>
              <a:t>January, 2017    USPAS</a:t>
            </a:r>
            <a:endParaRPr lang="en-US"/>
          </a:p>
        </p:txBody>
      </p:sp>
      <p:sp>
        <p:nvSpPr>
          <p:cNvPr id="4"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4"/>
          <p:cNvSpPr>
            <a:spLocks noGrp="1"/>
          </p:cNvSpPr>
          <p:nvPr>
            <p:ph type="sldNum" sz="quarter" idx="12"/>
          </p:nvPr>
        </p:nvSpPr>
        <p:spPr/>
        <p:txBody>
          <a:bodyPr/>
          <a:lstStyle/>
          <a:p>
            <a:pPr>
              <a:defRPr/>
            </a:pPr>
            <a:fld id="{ED58288B-D080-9745-B5F0-089266EE9D31}" type="slidenum">
              <a:rPr lang="en-US" smtClean="0"/>
              <a:pPr>
                <a:defRPr/>
              </a:pPr>
              <a:t>17</a:t>
            </a:fld>
            <a:endParaRPr lang="en-US"/>
          </a:p>
        </p:txBody>
      </p:sp>
      <p:pic>
        <p:nvPicPr>
          <p:cNvPr id="6" name="Picture 5" descr="DESY_compress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712" y="990600"/>
            <a:ext cx="7181088" cy="5791200"/>
          </a:xfrm>
          <a:prstGeom prst="rect">
            <a:avLst/>
          </a:prstGeom>
        </p:spPr>
      </p:pic>
      <p:sp>
        <p:nvSpPr>
          <p:cNvPr id="7" name="TextBox 6"/>
          <p:cNvSpPr txBox="1"/>
          <p:nvPr/>
        </p:nvSpPr>
        <p:spPr>
          <a:xfrm>
            <a:off x="228600" y="1905000"/>
            <a:ext cx="1552353" cy="707886"/>
          </a:xfrm>
          <a:prstGeom prst="rect">
            <a:avLst/>
          </a:prstGeom>
          <a:noFill/>
        </p:spPr>
        <p:txBody>
          <a:bodyPr wrap="none" rtlCol="0">
            <a:spAutoFit/>
          </a:bodyPr>
          <a:lstStyle/>
          <a:p>
            <a:r>
              <a:rPr lang="en-US" sz="2000" dirty="0" smtClean="0"/>
              <a:t>Compressor </a:t>
            </a:r>
          </a:p>
          <a:p>
            <a:r>
              <a:rPr lang="en-US" sz="2000" dirty="0"/>
              <a:t>h</a:t>
            </a:r>
            <a:r>
              <a:rPr lang="en-US" sz="2000" dirty="0" smtClean="0"/>
              <a:t>all at DESY</a:t>
            </a:r>
            <a:endParaRPr lang="en-US" sz="2000" dirty="0"/>
          </a:p>
        </p:txBody>
      </p:sp>
    </p:spTree>
    <p:extLst>
      <p:ext uri="{BB962C8B-B14F-4D97-AF65-F5344CB8AC3E}">
        <p14:creationId xmlns:p14="http://schemas.microsoft.com/office/powerpoint/2010/main" val="2069378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January, 2017    USPAS</a:t>
            </a:r>
            <a:endParaRPr lang="en-US"/>
          </a:p>
        </p:txBody>
      </p:sp>
      <p:sp>
        <p:nvSpPr>
          <p:cNvPr id="4"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4"/>
          <p:cNvSpPr>
            <a:spLocks noGrp="1"/>
          </p:cNvSpPr>
          <p:nvPr>
            <p:ph type="sldNum" sz="quarter" idx="12"/>
          </p:nvPr>
        </p:nvSpPr>
        <p:spPr/>
        <p:txBody>
          <a:bodyPr/>
          <a:lstStyle/>
          <a:p>
            <a:pPr>
              <a:defRPr/>
            </a:pPr>
            <a:fld id="{ED58288B-D080-9745-B5F0-089266EE9D31}" type="slidenum">
              <a:rPr lang="en-US" smtClean="0"/>
              <a:pPr>
                <a:defRPr/>
              </a:pPr>
              <a:t>18</a:t>
            </a:fld>
            <a:endParaRPr lang="en-US"/>
          </a:p>
        </p:txBody>
      </p:sp>
      <p:pic>
        <p:nvPicPr>
          <p:cNvPr id="6" name="Picture 5" descr="DESY_compresso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76200"/>
            <a:ext cx="7759700" cy="6742679"/>
          </a:xfrm>
          <a:prstGeom prst="rect">
            <a:avLst/>
          </a:prstGeom>
        </p:spPr>
      </p:pic>
    </p:spTree>
    <p:extLst>
      <p:ext uri="{BB962C8B-B14F-4D97-AF65-F5344CB8AC3E}">
        <p14:creationId xmlns:p14="http://schemas.microsoft.com/office/powerpoint/2010/main" val="261882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381000"/>
            <a:ext cx="7772400" cy="762000"/>
          </a:xfrm>
        </p:spPr>
        <p:txBody>
          <a:bodyPr/>
          <a:lstStyle/>
          <a:p>
            <a:r>
              <a:rPr lang="en-US" dirty="0" smtClean="0"/>
              <a:t>LHC (CERN) compressors</a:t>
            </a:r>
            <a:endParaRPr lang="en-US" dirty="0"/>
          </a:p>
        </p:txBody>
      </p:sp>
      <p:sp>
        <p:nvSpPr>
          <p:cNvPr id="2" name="Date Placeholder 1"/>
          <p:cNvSpPr>
            <a:spLocks noGrp="1"/>
          </p:cNvSpPr>
          <p:nvPr>
            <p:ph type="dt" sz="half" idx="10"/>
          </p:nvPr>
        </p:nvSpPr>
        <p:spPr/>
        <p:txBody>
          <a:bodyPr/>
          <a:lstStyle/>
          <a:p>
            <a:pPr>
              <a:defRPr/>
            </a:pPr>
            <a:r>
              <a:rPr lang="en-US" smtClean="0"/>
              <a:t>January, 2017    USPAS</a:t>
            </a:r>
            <a:endParaRPr lang="en-US"/>
          </a:p>
        </p:txBody>
      </p:sp>
      <p:sp>
        <p:nvSpPr>
          <p:cNvPr id="3" name="Footer Placeholder 2"/>
          <p:cNvSpPr>
            <a:spLocks noGrp="1"/>
          </p:cNvSpPr>
          <p:nvPr>
            <p:ph type="ftr" sz="quarter" idx="11"/>
          </p:nvPr>
        </p:nvSpPr>
        <p:spPr/>
        <p:txBody>
          <a:bodyPr/>
          <a:lstStyle/>
          <a:p>
            <a:pPr>
              <a:defRPr/>
            </a:pPr>
            <a:r>
              <a:rPr lang="en-US" smtClean="0"/>
              <a:t>Cryogenic Equipment    Tom Peterson</a:t>
            </a:r>
            <a:endParaRPr lang="en-US"/>
          </a:p>
        </p:txBody>
      </p:sp>
      <p:sp>
        <p:nvSpPr>
          <p:cNvPr id="4" name="Slide Number Placeholder 3"/>
          <p:cNvSpPr>
            <a:spLocks noGrp="1"/>
          </p:cNvSpPr>
          <p:nvPr>
            <p:ph type="sldNum" sz="quarter" idx="12"/>
          </p:nvPr>
        </p:nvSpPr>
        <p:spPr/>
        <p:txBody>
          <a:bodyPr/>
          <a:lstStyle/>
          <a:p>
            <a:pPr>
              <a:defRPr/>
            </a:pPr>
            <a:fld id="{03A5C297-C667-2945-B97C-C19B8CE2F6F0}" type="slidenum">
              <a:rPr lang="en-US" smtClean="0"/>
              <a:pPr>
                <a:defRPr/>
              </a:pPr>
              <a:t>19</a:t>
            </a:fld>
            <a:endParaRPr lang="en-US"/>
          </a:p>
        </p:txBody>
      </p:sp>
      <p:pic>
        <p:nvPicPr>
          <p:cNvPr id="6" name="Picture 5" descr="LHC-CompressorHall.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111660"/>
            <a:ext cx="7315200" cy="5149440"/>
          </a:xfrm>
          <a:prstGeom prst="rect">
            <a:avLst/>
          </a:prstGeom>
        </p:spPr>
      </p:pic>
    </p:spTree>
    <p:extLst>
      <p:ext uri="{BB962C8B-B14F-4D97-AF65-F5344CB8AC3E}">
        <p14:creationId xmlns:p14="http://schemas.microsoft.com/office/powerpoint/2010/main" val="4218248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January, 2017    USPAS</a:t>
            </a:r>
            <a:endParaRPr lang="en-US"/>
          </a:p>
        </p:txBody>
      </p:sp>
      <p:sp>
        <p:nvSpPr>
          <p:cNvPr id="5" name="Footer Placeholder 4"/>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5"/>
          <p:cNvSpPr>
            <a:spLocks noGrp="1"/>
          </p:cNvSpPr>
          <p:nvPr>
            <p:ph type="sldNum" sz="quarter" idx="12"/>
          </p:nvPr>
        </p:nvSpPr>
        <p:spPr/>
        <p:txBody>
          <a:bodyPr/>
          <a:lstStyle/>
          <a:p>
            <a:pPr>
              <a:defRPr/>
            </a:pPr>
            <a:fld id="{50CA19D6-CF09-F64D-A93D-CA7C9E1B1C01}" type="slidenum">
              <a:rPr lang="en-US"/>
              <a:pPr>
                <a:defRPr/>
              </a:pPr>
              <a:t>2</a:t>
            </a:fld>
            <a:endParaRPr lang="en-US"/>
          </a:p>
        </p:txBody>
      </p:sp>
      <p:sp>
        <p:nvSpPr>
          <p:cNvPr id="385026" name="Rectangle 2"/>
          <p:cNvSpPr>
            <a:spLocks noGrp="1" noChangeArrowheads="1"/>
          </p:cNvSpPr>
          <p:nvPr>
            <p:ph type="title"/>
          </p:nvPr>
        </p:nvSpPr>
        <p:spPr/>
        <p:txBody>
          <a:bodyPr/>
          <a:lstStyle/>
          <a:p>
            <a:pPr eaLnBrk="1" hangingPunct="1">
              <a:defRPr/>
            </a:pPr>
            <a:r>
              <a:rPr lang="en-US" dirty="0">
                <a:cs typeface="+mj-cs"/>
              </a:rPr>
              <a:t>O</a:t>
            </a:r>
            <a:r>
              <a:rPr lang="en-US" dirty="0" smtClean="0">
                <a:cs typeface="+mj-cs"/>
              </a:rPr>
              <a:t>utline </a:t>
            </a:r>
          </a:p>
        </p:txBody>
      </p:sp>
      <p:sp>
        <p:nvSpPr>
          <p:cNvPr id="385027" name="Rectangle 3"/>
          <p:cNvSpPr>
            <a:spLocks noGrp="1" noChangeArrowheads="1"/>
          </p:cNvSpPr>
          <p:nvPr>
            <p:ph type="body" idx="1"/>
          </p:nvPr>
        </p:nvSpPr>
        <p:spPr/>
        <p:txBody>
          <a:bodyPr/>
          <a:lstStyle/>
          <a:p>
            <a:pPr eaLnBrk="1" hangingPunct="1">
              <a:defRPr/>
            </a:pPr>
            <a:r>
              <a:rPr lang="en-US" sz="2800" dirty="0" err="1" smtClean="0">
                <a:cs typeface="+mn-cs"/>
              </a:rPr>
              <a:t>Tevatron</a:t>
            </a:r>
            <a:r>
              <a:rPr lang="en-US" sz="2800" dirty="0" smtClean="0">
                <a:cs typeface="+mn-cs"/>
              </a:rPr>
              <a:t> cold mechanical seals </a:t>
            </a:r>
          </a:p>
          <a:p>
            <a:pPr eaLnBrk="1" hangingPunct="1">
              <a:defRPr/>
            </a:pPr>
            <a:r>
              <a:rPr lang="en-US" sz="2800" dirty="0" smtClean="0">
                <a:cs typeface="+mn-cs"/>
              </a:rPr>
              <a:t>LHC test stand cold seals </a:t>
            </a:r>
          </a:p>
          <a:p>
            <a:pPr eaLnBrk="1" hangingPunct="1">
              <a:defRPr/>
            </a:pPr>
            <a:r>
              <a:rPr lang="en-US" sz="2800" dirty="0" smtClean="0">
                <a:cs typeface="+mn-cs"/>
              </a:rPr>
              <a:t>Valves and bayonets </a:t>
            </a:r>
          </a:p>
          <a:p>
            <a:pPr eaLnBrk="1" hangingPunct="1">
              <a:defRPr/>
            </a:pPr>
            <a:r>
              <a:rPr lang="en-US" sz="2800" dirty="0" smtClean="0">
                <a:cs typeface="+mn-cs"/>
              </a:rPr>
              <a:t>Compressors </a:t>
            </a:r>
          </a:p>
          <a:p>
            <a:pPr eaLnBrk="1" hangingPunct="1">
              <a:defRPr/>
            </a:pPr>
            <a:r>
              <a:rPr lang="en-US" sz="2800" dirty="0" err="1" smtClean="0">
                <a:cs typeface="+mn-cs"/>
              </a:rPr>
              <a:t>Turboexpanders</a:t>
            </a:r>
            <a:r>
              <a:rPr lang="en-US" sz="2800" dirty="0" smtClean="0">
                <a:cs typeface="+mn-cs"/>
              </a:rPr>
              <a:t> </a:t>
            </a:r>
          </a:p>
          <a:p>
            <a:pPr eaLnBrk="1" hangingPunct="1">
              <a:defRPr/>
            </a:pPr>
            <a:r>
              <a:rPr lang="en-US" sz="2800" dirty="0" smtClean="0">
                <a:cs typeface="+mn-cs"/>
              </a:rPr>
              <a:t>Feed box fabrication sequence </a:t>
            </a:r>
          </a:p>
          <a:p>
            <a:pPr eaLnBrk="1" hangingPunct="1">
              <a:defRPr/>
            </a:pPr>
            <a:endParaRPr lang="en-US" sz="2800" dirty="0" smtClean="0">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January, 2017    USPAS</a:t>
            </a:r>
            <a:endParaRPr lang="en-US"/>
          </a:p>
        </p:txBody>
      </p:sp>
      <p:sp>
        <p:nvSpPr>
          <p:cNvPr id="4"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4"/>
          <p:cNvSpPr>
            <a:spLocks noGrp="1"/>
          </p:cNvSpPr>
          <p:nvPr>
            <p:ph type="sldNum" sz="quarter" idx="12"/>
          </p:nvPr>
        </p:nvSpPr>
        <p:spPr/>
        <p:txBody>
          <a:bodyPr/>
          <a:lstStyle/>
          <a:p>
            <a:pPr>
              <a:defRPr/>
            </a:pPr>
            <a:fld id="{ED58288B-D080-9745-B5F0-089266EE9D31}" type="slidenum">
              <a:rPr lang="en-US" smtClean="0"/>
              <a:pPr>
                <a:defRPr/>
              </a:pPr>
              <a:t>20</a:t>
            </a:fld>
            <a:endParaRPr lang="en-US"/>
          </a:p>
        </p:txBody>
      </p:sp>
      <p:pic>
        <p:nvPicPr>
          <p:cNvPr id="6" name="Picture 5" descr="ColdCompress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96900"/>
            <a:ext cx="8686800" cy="5650992"/>
          </a:xfrm>
          <a:prstGeom prst="rect">
            <a:avLst/>
          </a:prstGeom>
        </p:spPr>
      </p:pic>
    </p:spTree>
    <p:extLst>
      <p:ext uri="{BB962C8B-B14F-4D97-AF65-F5344CB8AC3E}">
        <p14:creationId xmlns:p14="http://schemas.microsoft.com/office/powerpoint/2010/main" val="3471477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January, 2017    USPAS</a:t>
            </a:r>
            <a:endParaRPr lang="en-US"/>
          </a:p>
        </p:txBody>
      </p:sp>
      <p:sp>
        <p:nvSpPr>
          <p:cNvPr id="3" name="Footer Placeholder 2"/>
          <p:cNvSpPr>
            <a:spLocks noGrp="1"/>
          </p:cNvSpPr>
          <p:nvPr>
            <p:ph type="ftr" sz="quarter" idx="11"/>
          </p:nvPr>
        </p:nvSpPr>
        <p:spPr/>
        <p:txBody>
          <a:bodyPr/>
          <a:lstStyle/>
          <a:p>
            <a:pPr>
              <a:defRPr/>
            </a:pPr>
            <a:r>
              <a:rPr lang="en-US" smtClean="0"/>
              <a:t>Cryogenic Equipment    Tom Peterson</a:t>
            </a:r>
            <a:endParaRPr lang="en-US"/>
          </a:p>
        </p:txBody>
      </p:sp>
      <p:sp>
        <p:nvSpPr>
          <p:cNvPr id="4" name="Slide Number Placeholder 3"/>
          <p:cNvSpPr>
            <a:spLocks noGrp="1"/>
          </p:cNvSpPr>
          <p:nvPr>
            <p:ph type="sldNum" sz="quarter" idx="12"/>
          </p:nvPr>
        </p:nvSpPr>
        <p:spPr/>
        <p:txBody>
          <a:bodyPr/>
          <a:lstStyle/>
          <a:p>
            <a:pPr>
              <a:defRPr/>
            </a:pPr>
            <a:fld id="{03A5C297-C667-2945-B97C-C19B8CE2F6F0}" type="slidenum">
              <a:rPr lang="en-US" smtClean="0"/>
              <a:pPr>
                <a:defRPr/>
              </a:pPr>
              <a:t>21</a:t>
            </a:fld>
            <a:endParaRPr lang="en-US"/>
          </a:p>
        </p:txBody>
      </p:sp>
      <p:pic>
        <p:nvPicPr>
          <p:cNvPr id="5" name="Picture 4" descr="TurboExpander-Blo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6200"/>
            <a:ext cx="5262623" cy="6705600"/>
          </a:xfrm>
          <a:prstGeom prst="rect">
            <a:avLst/>
          </a:prstGeom>
        </p:spPr>
      </p:pic>
      <p:sp>
        <p:nvSpPr>
          <p:cNvPr id="6" name="TextBox 5"/>
          <p:cNvSpPr txBox="1"/>
          <p:nvPr/>
        </p:nvSpPr>
        <p:spPr>
          <a:xfrm>
            <a:off x="5410200" y="1600200"/>
            <a:ext cx="3270246" cy="3046988"/>
          </a:xfrm>
          <a:prstGeom prst="rect">
            <a:avLst/>
          </a:prstGeom>
          <a:noFill/>
        </p:spPr>
        <p:txBody>
          <a:bodyPr wrap="none" rtlCol="0">
            <a:spAutoFit/>
          </a:bodyPr>
          <a:lstStyle/>
          <a:p>
            <a:r>
              <a:rPr lang="en-US" dirty="0" smtClean="0"/>
              <a:t>From Heinz P. Bloch, </a:t>
            </a:r>
          </a:p>
          <a:p>
            <a:r>
              <a:rPr lang="en-US" dirty="0" smtClean="0"/>
              <a:t>“</a:t>
            </a:r>
            <a:r>
              <a:rPr lang="en-US" dirty="0" err="1" smtClean="0"/>
              <a:t>Turboexpanders</a:t>
            </a:r>
            <a:r>
              <a:rPr lang="en-US" dirty="0" smtClean="0"/>
              <a:t> and </a:t>
            </a:r>
          </a:p>
          <a:p>
            <a:r>
              <a:rPr lang="en-US" dirty="0" smtClean="0"/>
              <a:t>Process Applications”</a:t>
            </a:r>
          </a:p>
          <a:p>
            <a:endParaRPr lang="en-US" dirty="0"/>
          </a:p>
          <a:p>
            <a:r>
              <a:rPr lang="en-US" dirty="0" smtClean="0"/>
              <a:t>At the bottom is a radial-</a:t>
            </a:r>
          </a:p>
          <a:p>
            <a:r>
              <a:rPr lang="en-US" dirty="0"/>
              <a:t>i</a:t>
            </a:r>
            <a:r>
              <a:rPr lang="en-US" dirty="0" smtClean="0"/>
              <a:t>nflow </a:t>
            </a:r>
            <a:r>
              <a:rPr lang="en-US" dirty="0" err="1" smtClean="0"/>
              <a:t>turboexpander</a:t>
            </a:r>
            <a:r>
              <a:rPr lang="en-US" dirty="0" smtClean="0"/>
              <a:t>, </a:t>
            </a:r>
          </a:p>
          <a:p>
            <a:r>
              <a:rPr lang="en-US" dirty="0"/>
              <a:t>d</a:t>
            </a:r>
            <a:r>
              <a:rPr lang="en-US" dirty="0" smtClean="0"/>
              <a:t>riven by a turbo-</a:t>
            </a:r>
          </a:p>
          <a:p>
            <a:r>
              <a:rPr lang="en-US" dirty="0"/>
              <a:t>c</a:t>
            </a:r>
            <a:r>
              <a:rPr lang="en-US" dirty="0" smtClean="0"/>
              <a:t>ompressor on top</a:t>
            </a:r>
            <a:endParaRPr lang="en-US" dirty="0"/>
          </a:p>
        </p:txBody>
      </p:sp>
    </p:spTree>
    <p:extLst>
      <p:ext uri="{BB962C8B-B14F-4D97-AF65-F5344CB8AC3E}">
        <p14:creationId xmlns:p14="http://schemas.microsoft.com/office/powerpoint/2010/main" val="789745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January, 2017    USPAS</a:t>
            </a:r>
            <a:endParaRPr lang="en-US"/>
          </a:p>
        </p:txBody>
      </p:sp>
      <p:sp>
        <p:nvSpPr>
          <p:cNvPr id="3" name="Footer Placeholder 2"/>
          <p:cNvSpPr>
            <a:spLocks noGrp="1"/>
          </p:cNvSpPr>
          <p:nvPr>
            <p:ph type="ftr" sz="quarter" idx="11"/>
          </p:nvPr>
        </p:nvSpPr>
        <p:spPr/>
        <p:txBody>
          <a:bodyPr/>
          <a:lstStyle/>
          <a:p>
            <a:pPr>
              <a:defRPr/>
            </a:pPr>
            <a:r>
              <a:rPr lang="en-US" smtClean="0"/>
              <a:t>Cryogenic Equipment    Tom Peterson</a:t>
            </a:r>
            <a:endParaRPr lang="en-US"/>
          </a:p>
        </p:txBody>
      </p:sp>
      <p:sp>
        <p:nvSpPr>
          <p:cNvPr id="4" name="Slide Number Placeholder 3"/>
          <p:cNvSpPr>
            <a:spLocks noGrp="1"/>
          </p:cNvSpPr>
          <p:nvPr>
            <p:ph type="sldNum" sz="quarter" idx="12"/>
          </p:nvPr>
        </p:nvSpPr>
        <p:spPr/>
        <p:txBody>
          <a:bodyPr/>
          <a:lstStyle/>
          <a:p>
            <a:pPr>
              <a:defRPr/>
            </a:pPr>
            <a:fld id="{03A5C297-C667-2945-B97C-C19B8CE2F6F0}" type="slidenum">
              <a:rPr lang="en-US" smtClean="0"/>
              <a:pPr>
                <a:defRPr/>
              </a:pPr>
              <a:t>22</a:t>
            </a:fld>
            <a:endParaRPr lang="en-US"/>
          </a:p>
        </p:txBody>
      </p:sp>
      <p:pic>
        <p:nvPicPr>
          <p:cNvPr id="5" name="Picture 4" descr="Turboexpander-Moone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636" y="76200"/>
            <a:ext cx="3616764" cy="6705600"/>
          </a:xfrm>
          <a:prstGeom prst="rect">
            <a:avLst/>
          </a:prstGeom>
        </p:spPr>
      </p:pic>
      <p:sp>
        <p:nvSpPr>
          <p:cNvPr id="6" name="TextBox 5"/>
          <p:cNvSpPr txBox="1"/>
          <p:nvPr/>
        </p:nvSpPr>
        <p:spPr>
          <a:xfrm>
            <a:off x="5486400" y="1752600"/>
            <a:ext cx="3337873" cy="3416320"/>
          </a:xfrm>
          <a:prstGeom prst="rect">
            <a:avLst/>
          </a:prstGeom>
          <a:noFill/>
        </p:spPr>
        <p:txBody>
          <a:bodyPr wrap="none" rtlCol="0">
            <a:spAutoFit/>
          </a:bodyPr>
          <a:lstStyle/>
          <a:p>
            <a:r>
              <a:rPr lang="en-US" dirty="0" smtClean="0"/>
              <a:t>From David A. Mooney, </a:t>
            </a:r>
          </a:p>
          <a:p>
            <a:r>
              <a:rPr lang="en-US" dirty="0" smtClean="0"/>
              <a:t>“Mechanical Engineering </a:t>
            </a:r>
          </a:p>
          <a:p>
            <a:r>
              <a:rPr lang="en-US" dirty="0" smtClean="0"/>
              <a:t>Thermodynamics” </a:t>
            </a:r>
          </a:p>
          <a:p>
            <a:endParaRPr lang="en-US" dirty="0"/>
          </a:p>
          <a:p>
            <a:r>
              <a:rPr lang="en-US" dirty="0" smtClean="0"/>
              <a:t>Illustrating how flow is </a:t>
            </a:r>
          </a:p>
          <a:p>
            <a:r>
              <a:rPr lang="en-US" dirty="0"/>
              <a:t>a</a:t>
            </a:r>
            <a:r>
              <a:rPr lang="en-US" dirty="0" smtClean="0"/>
              <a:t>ccelerated through </a:t>
            </a:r>
          </a:p>
          <a:p>
            <a:r>
              <a:rPr lang="en-US" dirty="0"/>
              <a:t>s</a:t>
            </a:r>
            <a:r>
              <a:rPr lang="en-US" dirty="0" smtClean="0"/>
              <a:t>tationary nozzles </a:t>
            </a:r>
            <a:endParaRPr lang="en-US" dirty="0"/>
          </a:p>
          <a:p>
            <a:r>
              <a:rPr lang="en-US" dirty="0"/>
              <a:t>i</a:t>
            </a:r>
            <a:r>
              <a:rPr lang="en-US" dirty="0" smtClean="0"/>
              <a:t>mparting kinetic energy </a:t>
            </a:r>
          </a:p>
          <a:p>
            <a:r>
              <a:rPr lang="en-US" dirty="0"/>
              <a:t>t</a:t>
            </a:r>
            <a:r>
              <a:rPr lang="en-US" dirty="0" smtClean="0"/>
              <a:t>o turbine blades</a:t>
            </a:r>
            <a:endParaRPr lang="en-US" dirty="0"/>
          </a:p>
        </p:txBody>
      </p:sp>
    </p:spTree>
    <p:extLst>
      <p:ext uri="{BB962C8B-B14F-4D97-AF65-F5344CB8AC3E}">
        <p14:creationId xmlns:p14="http://schemas.microsoft.com/office/powerpoint/2010/main" val="2025078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smtClean="0"/>
              <a:t>January, 2017    USPAS</a:t>
            </a:r>
            <a:endParaRPr lang="en-US"/>
          </a:p>
        </p:txBody>
      </p:sp>
      <p:sp>
        <p:nvSpPr>
          <p:cNvPr id="6" name="Footer Placeholder 4"/>
          <p:cNvSpPr>
            <a:spLocks noGrp="1"/>
          </p:cNvSpPr>
          <p:nvPr>
            <p:ph type="ftr" sz="quarter" idx="11"/>
          </p:nvPr>
        </p:nvSpPr>
        <p:spPr/>
        <p:txBody>
          <a:bodyPr/>
          <a:lstStyle/>
          <a:p>
            <a:pPr>
              <a:defRPr/>
            </a:pPr>
            <a:r>
              <a:rPr lang="en-US" smtClean="0"/>
              <a:t>Cryogenic Equipment    Tom Peterson</a:t>
            </a:r>
            <a:endParaRPr lang="en-US"/>
          </a:p>
        </p:txBody>
      </p:sp>
      <p:sp>
        <p:nvSpPr>
          <p:cNvPr id="7" name="Slide Number Placeholder 5"/>
          <p:cNvSpPr>
            <a:spLocks noGrp="1"/>
          </p:cNvSpPr>
          <p:nvPr>
            <p:ph type="sldNum" sz="quarter" idx="12"/>
          </p:nvPr>
        </p:nvSpPr>
        <p:spPr/>
        <p:txBody>
          <a:bodyPr/>
          <a:lstStyle/>
          <a:p>
            <a:pPr>
              <a:defRPr/>
            </a:pPr>
            <a:fld id="{71B3A933-1B47-3742-A9DB-6D34C84785F7}" type="slidenum">
              <a:rPr lang="en-US"/>
              <a:pPr>
                <a:defRPr/>
              </a:pPr>
              <a:t>23</a:t>
            </a:fld>
            <a:endParaRPr lang="en-US"/>
          </a:p>
        </p:txBody>
      </p:sp>
      <p:sp>
        <p:nvSpPr>
          <p:cNvPr id="467970" name="Rectangle 2"/>
          <p:cNvSpPr>
            <a:spLocks noGrp="1" noChangeArrowheads="1"/>
          </p:cNvSpPr>
          <p:nvPr>
            <p:ph type="title"/>
          </p:nvPr>
        </p:nvSpPr>
        <p:spPr>
          <a:xfrm>
            <a:off x="5638800" y="609600"/>
            <a:ext cx="2819400" cy="3505200"/>
          </a:xfrm>
        </p:spPr>
        <p:txBody>
          <a:bodyPr/>
          <a:lstStyle/>
          <a:p>
            <a:pPr eaLnBrk="1" hangingPunct="1">
              <a:defRPr/>
            </a:pPr>
            <a:r>
              <a:rPr lang="en-US" smtClean="0">
                <a:cs typeface="+mj-cs"/>
              </a:rPr>
              <a:t>Fabrication of a </a:t>
            </a:r>
            <a:r>
              <a:rPr lang="ja-JP" altLang="en-US" smtClean="0">
                <a:latin typeface="Arial"/>
                <a:cs typeface="+mj-cs"/>
              </a:rPr>
              <a:t>“</a:t>
            </a:r>
            <a:r>
              <a:rPr lang="en-US" smtClean="0">
                <a:cs typeface="+mj-cs"/>
              </a:rPr>
              <a:t>feed box</a:t>
            </a:r>
            <a:r>
              <a:rPr lang="ja-JP" altLang="en-US" smtClean="0">
                <a:latin typeface="Arial"/>
                <a:cs typeface="+mj-cs"/>
              </a:rPr>
              <a:t>”</a:t>
            </a:r>
            <a:r>
              <a:rPr lang="en-US" smtClean="0">
                <a:cs typeface="+mj-cs"/>
              </a:rPr>
              <a:t> </a:t>
            </a:r>
          </a:p>
        </p:txBody>
      </p:sp>
      <p:sp>
        <p:nvSpPr>
          <p:cNvPr id="467971" name="Rectangle 3"/>
          <p:cNvSpPr>
            <a:spLocks noGrp="1" noChangeArrowheads="1"/>
          </p:cNvSpPr>
          <p:nvPr>
            <p:ph type="body" idx="1"/>
          </p:nvPr>
        </p:nvSpPr>
        <p:spPr>
          <a:xfrm>
            <a:off x="685800" y="4038600"/>
            <a:ext cx="7772400" cy="2057400"/>
          </a:xfrm>
        </p:spPr>
        <p:txBody>
          <a:bodyPr/>
          <a:lstStyle/>
          <a:p>
            <a:pPr eaLnBrk="1" hangingPunct="1">
              <a:lnSpc>
                <a:spcPct val="90000"/>
              </a:lnSpc>
              <a:defRPr/>
            </a:pPr>
            <a:r>
              <a:rPr lang="en-US" sz="2400" smtClean="0">
                <a:cs typeface="+mn-cs"/>
              </a:rPr>
              <a:t>The following photos illustrate the sequence of major steps in fabrication of a large cryogenic box in industry </a:t>
            </a:r>
          </a:p>
          <a:p>
            <a:pPr eaLnBrk="1" hangingPunct="1">
              <a:lnSpc>
                <a:spcPct val="90000"/>
              </a:lnSpc>
              <a:defRPr/>
            </a:pPr>
            <a:r>
              <a:rPr lang="en-US" sz="2400" smtClean="0">
                <a:cs typeface="+mn-cs"/>
              </a:rPr>
              <a:t>A </a:t>
            </a:r>
            <a:r>
              <a:rPr lang="ja-JP" altLang="en-US" sz="2400" smtClean="0">
                <a:latin typeface="Arial"/>
                <a:cs typeface="+mn-cs"/>
              </a:rPr>
              <a:t>“</a:t>
            </a:r>
            <a:r>
              <a:rPr lang="en-US" sz="2400" smtClean="0">
                <a:cs typeface="+mn-cs"/>
              </a:rPr>
              <a:t>distribution feed box</a:t>
            </a:r>
            <a:r>
              <a:rPr lang="ja-JP" altLang="en-US" sz="2400" smtClean="0">
                <a:latin typeface="Arial"/>
                <a:cs typeface="+mn-cs"/>
              </a:rPr>
              <a:t>”</a:t>
            </a:r>
            <a:r>
              <a:rPr lang="en-US" sz="2400" smtClean="0">
                <a:cs typeface="+mn-cs"/>
              </a:rPr>
              <a:t> or DFBX for the inner triplet magnets in LHC  </a:t>
            </a:r>
          </a:p>
          <a:p>
            <a:pPr eaLnBrk="1" hangingPunct="1">
              <a:lnSpc>
                <a:spcPct val="90000"/>
              </a:lnSpc>
              <a:defRPr/>
            </a:pPr>
            <a:r>
              <a:rPr lang="en-US" sz="2400" smtClean="0">
                <a:cs typeface="+mn-cs"/>
              </a:rPr>
              <a:t>Eight boxes fabricated at Meyer Tool near Chicago and shipped to CERN</a:t>
            </a:r>
            <a:endParaRPr lang="en-US" sz="2800" smtClean="0">
              <a:cs typeface="+mn-cs"/>
            </a:endParaRPr>
          </a:p>
        </p:txBody>
      </p:sp>
      <p:pic>
        <p:nvPicPr>
          <p:cNvPr id="60422" name="Picture 7" descr="DFBXC-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42925"/>
            <a:ext cx="38100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quarter" idx="10"/>
          </p:nvPr>
        </p:nvSpPr>
        <p:spPr/>
        <p:txBody>
          <a:bodyPr/>
          <a:lstStyle/>
          <a:p>
            <a:pPr>
              <a:defRPr/>
            </a:pPr>
            <a:r>
              <a:rPr lang="en-US" smtClean="0"/>
              <a:t>January, 2017    USPAS</a:t>
            </a:r>
            <a:endParaRPr lang="en-US"/>
          </a:p>
        </p:txBody>
      </p:sp>
      <p:sp>
        <p:nvSpPr>
          <p:cNvPr id="4" name="Footer Placeholder 2"/>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3"/>
          <p:cNvSpPr>
            <a:spLocks noGrp="1"/>
          </p:cNvSpPr>
          <p:nvPr>
            <p:ph type="sldNum" sz="quarter" idx="12"/>
          </p:nvPr>
        </p:nvSpPr>
        <p:spPr/>
        <p:txBody>
          <a:bodyPr/>
          <a:lstStyle/>
          <a:p>
            <a:pPr>
              <a:defRPr/>
            </a:pPr>
            <a:fld id="{6548738C-837A-E149-94D0-F08A3A621067}" type="slidenum">
              <a:rPr lang="en-US"/>
              <a:pPr>
                <a:defRPr/>
              </a:pPr>
              <a:t>24</a:t>
            </a:fld>
            <a:endParaRPr lang="en-US"/>
          </a:p>
        </p:txBody>
      </p:sp>
      <p:pic>
        <p:nvPicPr>
          <p:cNvPr id="61444" name="Picture 6" descr="DFBXC-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42925"/>
            <a:ext cx="69342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quarter" idx="10"/>
          </p:nvPr>
        </p:nvSpPr>
        <p:spPr/>
        <p:txBody>
          <a:bodyPr/>
          <a:lstStyle/>
          <a:p>
            <a:pPr>
              <a:defRPr/>
            </a:pPr>
            <a:r>
              <a:rPr lang="en-US" smtClean="0"/>
              <a:t>January, 2017    USPAS</a:t>
            </a:r>
            <a:endParaRPr lang="en-US"/>
          </a:p>
        </p:txBody>
      </p:sp>
      <p:sp>
        <p:nvSpPr>
          <p:cNvPr id="4" name="Footer Placeholder 2"/>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3"/>
          <p:cNvSpPr>
            <a:spLocks noGrp="1"/>
          </p:cNvSpPr>
          <p:nvPr>
            <p:ph type="sldNum" sz="quarter" idx="12"/>
          </p:nvPr>
        </p:nvSpPr>
        <p:spPr/>
        <p:txBody>
          <a:bodyPr/>
          <a:lstStyle/>
          <a:p>
            <a:pPr>
              <a:defRPr/>
            </a:pPr>
            <a:fld id="{ECC72F54-4D71-1D48-9039-10524B4F35F4}" type="slidenum">
              <a:rPr lang="en-US"/>
              <a:pPr>
                <a:defRPr/>
              </a:pPr>
              <a:t>25</a:t>
            </a:fld>
            <a:endParaRPr lang="en-US"/>
          </a:p>
        </p:txBody>
      </p:sp>
      <p:pic>
        <p:nvPicPr>
          <p:cNvPr id="62468" name="Picture 2" descr="DFBXmod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54050"/>
            <a:ext cx="7086600"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AD54C88A-8A48-5B49-9BDC-640849B0F2E8}" type="slidenum">
              <a:rPr lang="en-US"/>
              <a:pPr>
                <a:defRPr/>
              </a:pPr>
              <a:t>26</a:t>
            </a:fld>
            <a:endParaRPr lang="en-US"/>
          </a:p>
        </p:txBody>
      </p:sp>
      <p:sp>
        <p:nvSpPr>
          <p:cNvPr id="468994" name="Rectangle 2"/>
          <p:cNvSpPr>
            <a:spLocks noGrp="1" noChangeArrowheads="1"/>
          </p:cNvSpPr>
          <p:nvPr>
            <p:ph type="title"/>
          </p:nvPr>
        </p:nvSpPr>
        <p:spPr>
          <a:xfrm>
            <a:off x="685800" y="609600"/>
            <a:ext cx="7772400" cy="838200"/>
          </a:xfrm>
        </p:spPr>
        <p:txBody>
          <a:bodyPr/>
          <a:lstStyle/>
          <a:p>
            <a:pPr eaLnBrk="1" hangingPunct="1">
              <a:defRPr/>
            </a:pPr>
            <a:r>
              <a:rPr lang="en-US" smtClean="0">
                <a:cs typeface="+mj-cs"/>
              </a:rPr>
              <a:t>Build from top plate, down</a:t>
            </a:r>
          </a:p>
        </p:txBody>
      </p:sp>
      <p:pic>
        <p:nvPicPr>
          <p:cNvPr id="63493" name="Picture 3" descr="DFBX-E top plate -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1371600"/>
            <a:ext cx="7164387"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CDEC1B89-C270-B544-A5B4-04A87A5FE55F}" type="slidenum">
              <a:rPr lang="en-US"/>
              <a:pPr>
                <a:defRPr/>
              </a:pPr>
              <a:t>27</a:t>
            </a:fld>
            <a:endParaRPr lang="en-US"/>
          </a:p>
        </p:txBody>
      </p:sp>
      <p:sp>
        <p:nvSpPr>
          <p:cNvPr id="471042" name="Rectangle 2"/>
          <p:cNvSpPr>
            <a:spLocks noGrp="1" noChangeArrowheads="1"/>
          </p:cNvSpPr>
          <p:nvPr>
            <p:ph type="title"/>
          </p:nvPr>
        </p:nvSpPr>
        <p:spPr>
          <a:xfrm>
            <a:off x="685800" y="609600"/>
            <a:ext cx="7772400" cy="838200"/>
          </a:xfrm>
        </p:spPr>
        <p:txBody>
          <a:bodyPr/>
          <a:lstStyle/>
          <a:p>
            <a:pPr eaLnBrk="1" hangingPunct="1">
              <a:defRPr/>
            </a:pPr>
            <a:r>
              <a:rPr lang="en-US" smtClean="0">
                <a:cs typeface="+mj-cs"/>
              </a:rPr>
              <a:t>Hang helium vessel</a:t>
            </a:r>
          </a:p>
        </p:txBody>
      </p:sp>
      <p:pic>
        <p:nvPicPr>
          <p:cNvPr id="65541" name="Picture 3" descr="DFBX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1470025"/>
            <a:ext cx="7164387"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082AFCF5-51EB-9A4D-B729-FD5630571780}" type="slidenum">
              <a:rPr lang="en-US"/>
              <a:pPr>
                <a:defRPr/>
              </a:pPr>
              <a:t>28</a:t>
            </a:fld>
            <a:endParaRPr lang="en-US"/>
          </a:p>
        </p:txBody>
      </p:sp>
      <p:sp>
        <p:nvSpPr>
          <p:cNvPr id="472066" name="Rectangle 2"/>
          <p:cNvSpPr>
            <a:spLocks noGrp="1" noChangeArrowheads="1"/>
          </p:cNvSpPr>
          <p:nvPr>
            <p:ph type="title"/>
          </p:nvPr>
        </p:nvSpPr>
        <p:spPr>
          <a:xfrm>
            <a:off x="685800" y="609600"/>
            <a:ext cx="7772400" cy="838200"/>
          </a:xfrm>
        </p:spPr>
        <p:txBody>
          <a:bodyPr/>
          <a:lstStyle/>
          <a:p>
            <a:pPr eaLnBrk="1" hangingPunct="1">
              <a:defRPr/>
            </a:pPr>
            <a:r>
              <a:rPr lang="en-US" smtClean="0">
                <a:cs typeface="+mj-cs"/>
              </a:rPr>
              <a:t>Connect helium vessel</a:t>
            </a:r>
          </a:p>
        </p:txBody>
      </p:sp>
      <p:pic>
        <p:nvPicPr>
          <p:cNvPr id="66565" name="Picture 3" descr="DFBX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1317625"/>
            <a:ext cx="7164387"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BBA76C97-7933-D146-91FC-6E1E0FF4C663}" type="slidenum">
              <a:rPr lang="en-US"/>
              <a:pPr>
                <a:defRPr/>
              </a:pPr>
              <a:t>29</a:t>
            </a:fld>
            <a:endParaRPr lang="en-US"/>
          </a:p>
        </p:txBody>
      </p:sp>
      <p:sp>
        <p:nvSpPr>
          <p:cNvPr id="473090" name="Rectangle 2"/>
          <p:cNvSpPr>
            <a:spLocks noGrp="1" noChangeArrowheads="1"/>
          </p:cNvSpPr>
          <p:nvPr>
            <p:ph type="title"/>
          </p:nvPr>
        </p:nvSpPr>
        <p:spPr/>
        <p:txBody>
          <a:bodyPr/>
          <a:lstStyle/>
          <a:p>
            <a:pPr eaLnBrk="1" hangingPunct="1">
              <a:defRPr/>
            </a:pPr>
            <a:r>
              <a:rPr lang="en-US" smtClean="0">
                <a:cs typeface="+mj-cs"/>
              </a:rPr>
              <a:t>Prefabricated piping (</a:t>
            </a:r>
            <a:r>
              <a:rPr lang="ja-JP" altLang="en-US" smtClean="0">
                <a:latin typeface="Arial"/>
                <a:cs typeface="+mj-cs"/>
              </a:rPr>
              <a:t>“</a:t>
            </a:r>
            <a:r>
              <a:rPr lang="en-US" smtClean="0">
                <a:cs typeface="+mj-cs"/>
              </a:rPr>
              <a:t>bus duct</a:t>
            </a:r>
            <a:r>
              <a:rPr lang="ja-JP" altLang="en-US" smtClean="0">
                <a:latin typeface="Arial"/>
                <a:cs typeface="+mj-cs"/>
              </a:rPr>
              <a:t>”</a:t>
            </a:r>
            <a:r>
              <a:rPr lang="en-US" smtClean="0">
                <a:cs typeface="+mj-cs"/>
              </a:rPr>
              <a:t>)</a:t>
            </a:r>
          </a:p>
        </p:txBody>
      </p:sp>
      <p:pic>
        <p:nvPicPr>
          <p:cNvPr id="67589" name="Picture 3" descr="Bus duc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1470025"/>
            <a:ext cx="7164387"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January, 2017    USPAS</a:t>
            </a:r>
            <a:endParaRPr lang="en-US"/>
          </a:p>
        </p:txBody>
      </p:sp>
      <p:sp>
        <p:nvSpPr>
          <p:cNvPr id="5" name="Footer Placeholder 4"/>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5"/>
          <p:cNvSpPr>
            <a:spLocks noGrp="1"/>
          </p:cNvSpPr>
          <p:nvPr>
            <p:ph type="sldNum" sz="quarter" idx="12"/>
          </p:nvPr>
        </p:nvSpPr>
        <p:spPr/>
        <p:txBody>
          <a:bodyPr/>
          <a:lstStyle/>
          <a:p>
            <a:pPr>
              <a:defRPr/>
            </a:pPr>
            <a:fld id="{5BFFEC99-5C05-B248-9BA7-B11D0C45DC67}" type="slidenum">
              <a:rPr lang="en-US"/>
              <a:pPr>
                <a:defRPr/>
              </a:pPr>
              <a:t>3</a:t>
            </a:fld>
            <a:endParaRPr lang="en-US"/>
          </a:p>
        </p:txBody>
      </p:sp>
      <p:sp>
        <p:nvSpPr>
          <p:cNvPr id="491522" name="Rectangle 2"/>
          <p:cNvSpPr>
            <a:spLocks noGrp="1" noChangeArrowheads="1"/>
          </p:cNvSpPr>
          <p:nvPr>
            <p:ph type="title"/>
          </p:nvPr>
        </p:nvSpPr>
        <p:spPr/>
        <p:txBody>
          <a:bodyPr/>
          <a:lstStyle/>
          <a:p>
            <a:pPr eaLnBrk="1" hangingPunct="1">
              <a:defRPr/>
            </a:pPr>
            <a:r>
              <a:rPr lang="en-US" sz="4000" smtClean="0">
                <a:cs typeface="+mj-cs"/>
              </a:rPr>
              <a:t>Tevatron metallic cold seals </a:t>
            </a:r>
            <a:br>
              <a:rPr lang="en-US" sz="4000" smtClean="0">
                <a:cs typeface="+mj-cs"/>
              </a:rPr>
            </a:br>
            <a:r>
              <a:rPr lang="en-US" sz="2000" smtClean="0">
                <a:cs typeface="+mj-cs"/>
              </a:rPr>
              <a:t>Thanks to Dave Augustine, Fermilab, for much of this info and history</a:t>
            </a:r>
          </a:p>
        </p:txBody>
      </p:sp>
      <p:sp>
        <p:nvSpPr>
          <p:cNvPr id="491523" name="Rectangle 3"/>
          <p:cNvSpPr>
            <a:spLocks noGrp="1" noChangeArrowheads="1"/>
          </p:cNvSpPr>
          <p:nvPr>
            <p:ph type="body" idx="1"/>
          </p:nvPr>
        </p:nvSpPr>
        <p:spPr/>
        <p:txBody>
          <a:bodyPr/>
          <a:lstStyle/>
          <a:p>
            <a:pPr eaLnBrk="1" hangingPunct="1">
              <a:defRPr/>
            </a:pPr>
            <a:r>
              <a:rPr lang="en-US" sz="2800" smtClean="0">
                <a:cs typeface="+mn-cs"/>
              </a:rPr>
              <a:t>The Fermilab Tevatron includes about 1200 interconnects (magnet-to-magnet and magnet-to-endbox), each of which includes </a:t>
            </a:r>
          </a:p>
          <a:p>
            <a:pPr lvl="1" eaLnBrk="1" hangingPunct="1">
              <a:defRPr/>
            </a:pPr>
            <a:r>
              <a:rPr lang="en-US" sz="2400" smtClean="0"/>
              <a:t>An insulating vacuum to beam vacuum seal </a:t>
            </a:r>
          </a:p>
          <a:p>
            <a:pPr lvl="1" eaLnBrk="1" hangingPunct="1">
              <a:defRPr/>
            </a:pPr>
            <a:r>
              <a:rPr lang="en-US" sz="2400" smtClean="0"/>
              <a:t>A 4.0 K, 2 bar helium to vacuum seal (</a:t>
            </a:r>
            <a:r>
              <a:rPr lang="ja-JP" altLang="en-US" sz="2400" smtClean="0">
                <a:latin typeface="Arial"/>
              </a:rPr>
              <a:t>“</a:t>
            </a:r>
            <a:r>
              <a:rPr lang="en-US" sz="2400" smtClean="0"/>
              <a:t>single-phase seal</a:t>
            </a:r>
            <a:r>
              <a:rPr lang="ja-JP" altLang="en-US" sz="2400" smtClean="0">
                <a:latin typeface="Arial"/>
              </a:rPr>
              <a:t>”</a:t>
            </a:r>
            <a:r>
              <a:rPr lang="en-US" sz="2400" smtClean="0"/>
              <a:t>)</a:t>
            </a:r>
          </a:p>
          <a:p>
            <a:pPr lvl="1" eaLnBrk="1" hangingPunct="1">
              <a:defRPr/>
            </a:pPr>
            <a:r>
              <a:rPr lang="en-US" sz="2400" smtClean="0"/>
              <a:t>A 4.0 K, 1.2 bar helium to vacuum seal (</a:t>
            </a:r>
            <a:r>
              <a:rPr lang="ja-JP" altLang="en-US" sz="2400" smtClean="0">
                <a:latin typeface="Arial"/>
              </a:rPr>
              <a:t>“</a:t>
            </a:r>
            <a:r>
              <a:rPr lang="en-US" sz="2400" smtClean="0"/>
              <a:t>two-phase seal</a:t>
            </a:r>
            <a:r>
              <a:rPr lang="ja-JP" altLang="en-US" sz="2400" smtClean="0">
                <a:latin typeface="Arial"/>
              </a:rPr>
              <a:t>”</a:t>
            </a:r>
            <a:r>
              <a:rPr lang="en-US" sz="2400" smtClean="0"/>
              <a:t>)</a:t>
            </a:r>
          </a:p>
          <a:p>
            <a:pPr lvl="1" eaLnBrk="1" hangingPunct="1">
              <a:defRPr/>
            </a:pPr>
            <a:r>
              <a:rPr lang="en-US" sz="2400" smtClean="0"/>
              <a:t>An 80 K, 3 bar nitrogen to vacuum seal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E733355A-65BF-8C41-99C6-8F7F3D7DAC72}" type="slidenum">
              <a:rPr lang="en-US"/>
              <a:pPr>
                <a:defRPr/>
              </a:pPr>
              <a:t>30</a:t>
            </a:fld>
            <a:endParaRPr lang="en-US"/>
          </a:p>
        </p:txBody>
      </p:sp>
      <p:sp>
        <p:nvSpPr>
          <p:cNvPr id="474114" name="Rectangle 2"/>
          <p:cNvSpPr>
            <a:spLocks noGrp="1" noChangeArrowheads="1"/>
          </p:cNvSpPr>
          <p:nvPr>
            <p:ph type="title"/>
          </p:nvPr>
        </p:nvSpPr>
        <p:spPr/>
        <p:txBody>
          <a:bodyPr/>
          <a:lstStyle/>
          <a:p>
            <a:pPr eaLnBrk="1" hangingPunct="1">
              <a:defRPr/>
            </a:pPr>
            <a:r>
              <a:rPr lang="en-US" smtClean="0">
                <a:cs typeface="+mj-cs"/>
              </a:rPr>
              <a:t>Install bus ducts</a:t>
            </a:r>
          </a:p>
        </p:txBody>
      </p:sp>
      <p:pic>
        <p:nvPicPr>
          <p:cNvPr id="68613" name="Picture 3" descr="DFBX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1393825"/>
            <a:ext cx="7164387"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35930248-F14F-9E40-A8E8-39F10A85BE38}" type="slidenum">
              <a:rPr lang="en-US"/>
              <a:pPr>
                <a:defRPr/>
              </a:pPr>
              <a:t>31</a:t>
            </a:fld>
            <a:endParaRPr lang="en-US"/>
          </a:p>
        </p:txBody>
      </p:sp>
      <p:sp>
        <p:nvSpPr>
          <p:cNvPr id="475138" name="Rectangle 2"/>
          <p:cNvSpPr>
            <a:spLocks noGrp="1" noChangeArrowheads="1"/>
          </p:cNvSpPr>
          <p:nvPr>
            <p:ph type="title"/>
          </p:nvPr>
        </p:nvSpPr>
        <p:spPr>
          <a:xfrm>
            <a:off x="533400" y="609600"/>
            <a:ext cx="8077200" cy="914400"/>
          </a:xfrm>
        </p:spPr>
        <p:txBody>
          <a:bodyPr/>
          <a:lstStyle/>
          <a:p>
            <a:pPr eaLnBrk="1" hangingPunct="1">
              <a:defRPr/>
            </a:pPr>
            <a:r>
              <a:rPr lang="en-US" smtClean="0">
                <a:cs typeface="+mj-cs"/>
              </a:rPr>
              <a:t>Splice and package internal cables</a:t>
            </a:r>
          </a:p>
        </p:txBody>
      </p:sp>
      <p:pic>
        <p:nvPicPr>
          <p:cNvPr id="69637" name="Picture 3" descr="DFBXE-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1393825"/>
            <a:ext cx="7164387"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0DCC3DED-715E-404C-9E52-4A77B51E2CB5}" type="slidenum">
              <a:rPr lang="en-US"/>
              <a:pPr>
                <a:defRPr/>
              </a:pPr>
              <a:t>32</a:t>
            </a:fld>
            <a:endParaRPr lang="en-US"/>
          </a:p>
        </p:txBody>
      </p:sp>
      <p:sp>
        <p:nvSpPr>
          <p:cNvPr id="476162" name="Rectangle 2"/>
          <p:cNvSpPr>
            <a:spLocks noGrp="1" noChangeArrowheads="1"/>
          </p:cNvSpPr>
          <p:nvPr>
            <p:ph type="title"/>
          </p:nvPr>
        </p:nvSpPr>
        <p:spPr>
          <a:xfrm>
            <a:off x="533400" y="609600"/>
            <a:ext cx="8077200" cy="914400"/>
          </a:xfrm>
        </p:spPr>
        <p:txBody>
          <a:bodyPr/>
          <a:lstStyle/>
          <a:p>
            <a:pPr eaLnBrk="1" hangingPunct="1">
              <a:defRPr/>
            </a:pPr>
            <a:r>
              <a:rPr lang="en-US" smtClean="0">
                <a:cs typeface="+mj-cs"/>
              </a:rPr>
              <a:t>Splice and package internal cables</a:t>
            </a:r>
          </a:p>
        </p:txBody>
      </p:sp>
      <p:pic>
        <p:nvPicPr>
          <p:cNvPr id="70661" name="Picture 3" descr="DFBXE-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1470025"/>
            <a:ext cx="7173913"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700FE8A9-B437-D84E-864C-BB7AD62A0CE2}" type="slidenum">
              <a:rPr lang="en-US"/>
              <a:pPr>
                <a:defRPr/>
              </a:pPr>
              <a:t>33</a:t>
            </a:fld>
            <a:endParaRPr lang="en-US"/>
          </a:p>
        </p:txBody>
      </p:sp>
      <p:sp>
        <p:nvSpPr>
          <p:cNvPr id="477186" name="Rectangle 2"/>
          <p:cNvSpPr>
            <a:spLocks noGrp="1" noChangeArrowheads="1"/>
          </p:cNvSpPr>
          <p:nvPr>
            <p:ph type="title"/>
          </p:nvPr>
        </p:nvSpPr>
        <p:spPr>
          <a:xfrm>
            <a:off x="533400" y="609600"/>
            <a:ext cx="8077200" cy="914400"/>
          </a:xfrm>
        </p:spPr>
        <p:txBody>
          <a:bodyPr/>
          <a:lstStyle/>
          <a:p>
            <a:pPr eaLnBrk="1" hangingPunct="1">
              <a:defRPr/>
            </a:pPr>
            <a:r>
              <a:rPr lang="en-US" smtClean="0">
                <a:cs typeface="+mj-cs"/>
              </a:rPr>
              <a:t>Splice and package internal cables</a:t>
            </a:r>
          </a:p>
        </p:txBody>
      </p:sp>
      <p:pic>
        <p:nvPicPr>
          <p:cNvPr id="71685" name="Picture 3" descr="DFBXE-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1393825"/>
            <a:ext cx="7164387"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4C6379AD-635C-0A47-AAD0-2C68065937CE}" type="slidenum">
              <a:rPr lang="en-US"/>
              <a:pPr>
                <a:defRPr/>
              </a:pPr>
              <a:t>34</a:t>
            </a:fld>
            <a:endParaRPr lang="en-US"/>
          </a:p>
        </p:txBody>
      </p:sp>
      <p:sp>
        <p:nvSpPr>
          <p:cNvPr id="478210" name="Rectangle 2"/>
          <p:cNvSpPr>
            <a:spLocks noGrp="1" noChangeArrowheads="1"/>
          </p:cNvSpPr>
          <p:nvPr>
            <p:ph type="title"/>
          </p:nvPr>
        </p:nvSpPr>
        <p:spPr/>
        <p:txBody>
          <a:bodyPr/>
          <a:lstStyle/>
          <a:p>
            <a:pPr eaLnBrk="1" hangingPunct="1">
              <a:defRPr/>
            </a:pPr>
            <a:r>
              <a:rPr lang="en-US" smtClean="0">
                <a:cs typeface="+mj-cs"/>
              </a:rPr>
              <a:t>Install more piping</a:t>
            </a:r>
          </a:p>
        </p:txBody>
      </p:sp>
      <p:pic>
        <p:nvPicPr>
          <p:cNvPr id="72709" name="Picture 3" descr="DFBXE-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763" y="1384300"/>
            <a:ext cx="6338887"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B1C3D6B9-383D-0243-8A38-04326D727308}" type="slidenum">
              <a:rPr lang="en-US"/>
              <a:pPr>
                <a:defRPr/>
              </a:pPr>
              <a:t>35</a:t>
            </a:fld>
            <a:endParaRPr lang="en-US"/>
          </a:p>
        </p:txBody>
      </p:sp>
      <p:sp>
        <p:nvSpPr>
          <p:cNvPr id="479234" name="Rectangle 2"/>
          <p:cNvSpPr>
            <a:spLocks noGrp="1" noChangeArrowheads="1"/>
          </p:cNvSpPr>
          <p:nvPr>
            <p:ph type="title"/>
          </p:nvPr>
        </p:nvSpPr>
        <p:spPr/>
        <p:txBody>
          <a:bodyPr/>
          <a:lstStyle/>
          <a:p>
            <a:pPr eaLnBrk="1" hangingPunct="1">
              <a:defRPr/>
            </a:pPr>
            <a:r>
              <a:rPr lang="en-US" smtClean="0">
                <a:cs typeface="+mj-cs"/>
              </a:rPr>
              <a:t>Weld closed helium vessel</a:t>
            </a:r>
          </a:p>
        </p:txBody>
      </p:sp>
      <p:pic>
        <p:nvPicPr>
          <p:cNvPr id="73733" name="Picture 3" descr="DFBXE-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1470025"/>
            <a:ext cx="7164387"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A2C14A5A-BEDC-3F47-9C86-AC175692B834}" type="slidenum">
              <a:rPr lang="en-US"/>
              <a:pPr>
                <a:defRPr/>
              </a:pPr>
              <a:t>36</a:t>
            </a:fld>
            <a:endParaRPr lang="en-US"/>
          </a:p>
        </p:txBody>
      </p:sp>
      <p:sp>
        <p:nvSpPr>
          <p:cNvPr id="480258" name="Rectangle 2"/>
          <p:cNvSpPr>
            <a:spLocks noGrp="1" noChangeArrowheads="1"/>
          </p:cNvSpPr>
          <p:nvPr>
            <p:ph type="title"/>
          </p:nvPr>
        </p:nvSpPr>
        <p:spPr>
          <a:xfrm>
            <a:off x="685800" y="609600"/>
            <a:ext cx="7772400" cy="838200"/>
          </a:xfrm>
        </p:spPr>
        <p:txBody>
          <a:bodyPr/>
          <a:lstStyle/>
          <a:p>
            <a:pPr eaLnBrk="1" hangingPunct="1">
              <a:defRPr/>
            </a:pPr>
            <a:r>
              <a:rPr lang="en-US" smtClean="0">
                <a:cs typeface="+mj-cs"/>
              </a:rPr>
              <a:t>Leak check He vessel</a:t>
            </a:r>
          </a:p>
        </p:txBody>
      </p:sp>
      <p:pic>
        <p:nvPicPr>
          <p:cNvPr id="74757" name="Picture 3" descr="DDFBXE-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1393825"/>
            <a:ext cx="7164387"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C03D3452-D738-5943-BE9E-160E6F6AEE97}" type="slidenum">
              <a:rPr lang="en-US"/>
              <a:pPr>
                <a:defRPr/>
              </a:pPr>
              <a:t>37</a:t>
            </a:fld>
            <a:endParaRPr lang="en-US"/>
          </a:p>
        </p:txBody>
      </p:sp>
      <p:sp>
        <p:nvSpPr>
          <p:cNvPr id="481282" name="Rectangle 2"/>
          <p:cNvSpPr>
            <a:spLocks noGrp="1" noChangeArrowheads="1"/>
          </p:cNvSpPr>
          <p:nvPr>
            <p:ph type="title"/>
          </p:nvPr>
        </p:nvSpPr>
        <p:spPr/>
        <p:txBody>
          <a:bodyPr/>
          <a:lstStyle/>
          <a:p>
            <a:pPr eaLnBrk="1" hangingPunct="1">
              <a:defRPr/>
            </a:pPr>
            <a:r>
              <a:rPr lang="en-US" smtClean="0">
                <a:cs typeface="+mj-cs"/>
              </a:rPr>
              <a:t>Wrap with MLI</a:t>
            </a:r>
          </a:p>
        </p:txBody>
      </p:sp>
      <p:pic>
        <p:nvPicPr>
          <p:cNvPr id="75781" name="Picture 3" descr="DFBXE-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1447800"/>
            <a:ext cx="7164387"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9128A891-D531-5F43-A277-42D8BB0790E8}" type="slidenum">
              <a:rPr lang="en-US"/>
              <a:pPr>
                <a:defRPr/>
              </a:pPr>
              <a:t>38</a:t>
            </a:fld>
            <a:endParaRPr lang="en-US"/>
          </a:p>
        </p:txBody>
      </p:sp>
      <p:sp>
        <p:nvSpPr>
          <p:cNvPr id="482306" name="Rectangle 2"/>
          <p:cNvSpPr>
            <a:spLocks noGrp="1" noChangeArrowheads="1"/>
          </p:cNvSpPr>
          <p:nvPr>
            <p:ph type="title"/>
          </p:nvPr>
        </p:nvSpPr>
        <p:spPr/>
        <p:txBody>
          <a:bodyPr/>
          <a:lstStyle/>
          <a:p>
            <a:pPr eaLnBrk="1" hangingPunct="1">
              <a:defRPr/>
            </a:pPr>
            <a:r>
              <a:rPr lang="en-US" smtClean="0">
                <a:cs typeface="+mj-cs"/>
              </a:rPr>
              <a:t>Prefabricated thermal shields</a:t>
            </a:r>
          </a:p>
        </p:txBody>
      </p:sp>
      <p:pic>
        <p:nvPicPr>
          <p:cNvPr id="76805" name="Picture 3" descr="Thermal shields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1447800"/>
            <a:ext cx="7164387"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A4C1595C-EF4A-B44F-B1CF-9470E3E228CF}" type="slidenum">
              <a:rPr lang="en-US"/>
              <a:pPr>
                <a:defRPr/>
              </a:pPr>
              <a:t>39</a:t>
            </a:fld>
            <a:endParaRPr lang="en-US"/>
          </a:p>
        </p:txBody>
      </p:sp>
      <p:sp>
        <p:nvSpPr>
          <p:cNvPr id="483330" name="Rectangle 2"/>
          <p:cNvSpPr>
            <a:spLocks noGrp="1" noChangeArrowheads="1"/>
          </p:cNvSpPr>
          <p:nvPr>
            <p:ph type="title"/>
          </p:nvPr>
        </p:nvSpPr>
        <p:spPr/>
        <p:txBody>
          <a:bodyPr/>
          <a:lstStyle/>
          <a:p>
            <a:pPr eaLnBrk="1" hangingPunct="1">
              <a:defRPr/>
            </a:pPr>
            <a:r>
              <a:rPr lang="en-US" smtClean="0">
                <a:cs typeface="+mj-cs"/>
              </a:rPr>
              <a:t>Install thermal shields</a:t>
            </a:r>
          </a:p>
        </p:txBody>
      </p:sp>
      <p:pic>
        <p:nvPicPr>
          <p:cNvPr id="77829" name="Picture 3" descr="DFBXG-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1524000"/>
            <a:ext cx="7164387"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2"/>
          <p:cNvSpPr>
            <a:spLocks noGrp="1"/>
          </p:cNvSpPr>
          <p:nvPr>
            <p:ph type="dt" sz="quarter" idx="10"/>
          </p:nvPr>
        </p:nvSpPr>
        <p:spPr/>
        <p:txBody>
          <a:bodyPr/>
          <a:lstStyle/>
          <a:p>
            <a:pPr>
              <a:defRPr/>
            </a:pPr>
            <a:r>
              <a:rPr lang="en-US" smtClean="0"/>
              <a:t>January, 2017    USPAS</a:t>
            </a:r>
            <a:endParaRPr lang="en-US"/>
          </a:p>
        </p:txBody>
      </p:sp>
      <p:sp>
        <p:nvSpPr>
          <p:cNvPr id="19"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20" name="Slide Number Placeholder 4"/>
          <p:cNvSpPr>
            <a:spLocks noGrp="1"/>
          </p:cNvSpPr>
          <p:nvPr>
            <p:ph type="sldNum" sz="quarter" idx="12"/>
          </p:nvPr>
        </p:nvSpPr>
        <p:spPr/>
        <p:txBody>
          <a:bodyPr/>
          <a:lstStyle/>
          <a:p>
            <a:pPr>
              <a:defRPr/>
            </a:pPr>
            <a:fld id="{443CA386-28DB-AF45-A831-17F24183C584}" type="slidenum">
              <a:rPr lang="en-US"/>
              <a:pPr>
                <a:defRPr/>
              </a:pPr>
              <a:t>4</a:t>
            </a:fld>
            <a:endParaRPr lang="en-US"/>
          </a:p>
        </p:txBody>
      </p:sp>
      <p:sp>
        <p:nvSpPr>
          <p:cNvPr id="492546" name="Rectangle 2"/>
          <p:cNvSpPr>
            <a:spLocks noGrp="1" noChangeArrowheads="1"/>
          </p:cNvSpPr>
          <p:nvPr>
            <p:ph type="title"/>
          </p:nvPr>
        </p:nvSpPr>
        <p:spPr>
          <a:xfrm>
            <a:off x="685800" y="609600"/>
            <a:ext cx="7772400" cy="731838"/>
          </a:xfrm>
        </p:spPr>
        <p:txBody>
          <a:bodyPr/>
          <a:lstStyle/>
          <a:p>
            <a:pPr eaLnBrk="1" hangingPunct="1">
              <a:defRPr/>
            </a:pPr>
            <a:r>
              <a:rPr lang="en-US" smtClean="0">
                <a:cs typeface="+mj-cs"/>
              </a:rPr>
              <a:t>Tevatron magnet interconnect</a:t>
            </a:r>
          </a:p>
        </p:txBody>
      </p:sp>
      <p:pic>
        <p:nvPicPr>
          <p:cNvPr id="83973" name="Picture 3" descr="IMG_27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427355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4" descr="IMG_27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60045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Text Box 5"/>
          <p:cNvSpPr txBox="1">
            <a:spLocks noChangeArrowheads="1"/>
          </p:cNvSpPr>
          <p:nvPr/>
        </p:nvSpPr>
        <p:spPr bwMode="auto">
          <a:xfrm>
            <a:off x="5013325" y="3019425"/>
            <a:ext cx="1336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Nitrogen</a:t>
            </a:r>
          </a:p>
        </p:txBody>
      </p:sp>
      <p:sp>
        <p:nvSpPr>
          <p:cNvPr id="83976" name="Text Box 6"/>
          <p:cNvSpPr txBox="1">
            <a:spLocks noChangeArrowheads="1"/>
          </p:cNvSpPr>
          <p:nvPr/>
        </p:nvSpPr>
        <p:spPr bwMode="auto">
          <a:xfrm>
            <a:off x="3032125" y="4772025"/>
            <a:ext cx="17605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2-phase He</a:t>
            </a:r>
          </a:p>
        </p:txBody>
      </p:sp>
      <p:sp>
        <p:nvSpPr>
          <p:cNvPr id="83977" name="Text Box 7"/>
          <p:cNvSpPr txBox="1">
            <a:spLocks noChangeArrowheads="1"/>
          </p:cNvSpPr>
          <p:nvPr/>
        </p:nvSpPr>
        <p:spPr bwMode="auto">
          <a:xfrm>
            <a:off x="1431925" y="5381625"/>
            <a:ext cx="2438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Single-phase He</a:t>
            </a:r>
          </a:p>
        </p:txBody>
      </p:sp>
      <p:sp>
        <p:nvSpPr>
          <p:cNvPr id="83978" name="Text Box 8"/>
          <p:cNvSpPr txBox="1">
            <a:spLocks noChangeArrowheads="1"/>
          </p:cNvSpPr>
          <p:nvPr/>
        </p:nvSpPr>
        <p:spPr bwMode="auto">
          <a:xfrm>
            <a:off x="5699125" y="2028825"/>
            <a:ext cx="16589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Beam tube</a:t>
            </a:r>
          </a:p>
        </p:txBody>
      </p:sp>
      <p:sp>
        <p:nvSpPr>
          <p:cNvPr id="83979" name="Line 9"/>
          <p:cNvSpPr>
            <a:spLocks noChangeShapeType="1"/>
          </p:cNvSpPr>
          <p:nvPr/>
        </p:nvSpPr>
        <p:spPr bwMode="auto">
          <a:xfrm flipH="1">
            <a:off x="2895600" y="2209800"/>
            <a:ext cx="281940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3980" name="Line 10"/>
          <p:cNvSpPr>
            <a:spLocks noChangeShapeType="1"/>
          </p:cNvSpPr>
          <p:nvPr/>
        </p:nvSpPr>
        <p:spPr bwMode="auto">
          <a:xfrm>
            <a:off x="7010400" y="2438400"/>
            <a:ext cx="0" cy="2514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3981" name="Line 11"/>
          <p:cNvSpPr>
            <a:spLocks noChangeShapeType="1"/>
          </p:cNvSpPr>
          <p:nvPr/>
        </p:nvSpPr>
        <p:spPr bwMode="auto">
          <a:xfrm flipH="1" flipV="1">
            <a:off x="4419600" y="3048000"/>
            <a:ext cx="609600" cy="152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3982" name="Line 12"/>
          <p:cNvSpPr>
            <a:spLocks noChangeShapeType="1"/>
          </p:cNvSpPr>
          <p:nvPr/>
        </p:nvSpPr>
        <p:spPr bwMode="auto">
          <a:xfrm>
            <a:off x="5638800" y="3429000"/>
            <a:ext cx="304800" cy="1676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3983" name="Line 13"/>
          <p:cNvSpPr>
            <a:spLocks noChangeShapeType="1"/>
          </p:cNvSpPr>
          <p:nvPr/>
        </p:nvSpPr>
        <p:spPr bwMode="auto">
          <a:xfrm>
            <a:off x="4724400" y="5029200"/>
            <a:ext cx="2895600" cy="914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3984" name="Line 14"/>
          <p:cNvSpPr>
            <a:spLocks noChangeShapeType="1"/>
          </p:cNvSpPr>
          <p:nvPr/>
        </p:nvSpPr>
        <p:spPr bwMode="auto">
          <a:xfrm flipH="1" flipV="1">
            <a:off x="1752600" y="4343400"/>
            <a:ext cx="129540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3985" name="Line 15"/>
          <p:cNvSpPr>
            <a:spLocks noChangeShapeType="1"/>
          </p:cNvSpPr>
          <p:nvPr/>
        </p:nvSpPr>
        <p:spPr bwMode="auto">
          <a:xfrm flipH="1" flipV="1">
            <a:off x="1066800" y="3429000"/>
            <a:ext cx="381000" cy="2057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3986" name="Line 16"/>
          <p:cNvSpPr>
            <a:spLocks noChangeShapeType="1"/>
          </p:cNvSpPr>
          <p:nvPr/>
        </p:nvSpPr>
        <p:spPr bwMode="auto">
          <a:xfrm flipH="1" flipV="1">
            <a:off x="7848600" y="5029200"/>
            <a:ext cx="76200" cy="1447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3987" name="Line 17"/>
          <p:cNvSpPr>
            <a:spLocks noChangeShapeType="1"/>
          </p:cNvSpPr>
          <p:nvPr/>
        </p:nvSpPr>
        <p:spPr bwMode="auto">
          <a:xfrm>
            <a:off x="4038600" y="5638800"/>
            <a:ext cx="3886200" cy="838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F3C377BE-7FBD-9C4B-B675-027CB0011C43}" type="slidenum">
              <a:rPr lang="en-US"/>
              <a:pPr>
                <a:defRPr/>
              </a:pPr>
              <a:t>40</a:t>
            </a:fld>
            <a:endParaRPr lang="en-US"/>
          </a:p>
        </p:txBody>
      </p:sp>
      <p:sp>
        <p:nvSpPr>
          <p:cNvPr id="484354" name="Rectangle 2"/>
          <p:cNvSpPr>
            <a:spLocks noGrp="1" noChangeArrowheads="1"/>
          </p:cNvSpPr>
          <p:nvPr>
            <p:ph type="title"/>
          </p:nvPr>
        </p:nvSpPr>
        <p:spPr/>
        <p:txBody>
          <a:bodyPr/>
          <a:lstStyle/>
          <a:p>
            <a:pPr eaLnBrk="1" hangingPunct="1">
              <a:defRPr/>
            </a:pPr>
            <a:r>
              <a:rPr lang="en-US" smtClean="0">
                <a:cs typeface="+mj-cs"/>
              </a:rPr>
              <a:t>Weld vacuum shell</a:t>
            </a:r>
          </a:p>
        </p:txBody>
      </p:sp>
      <p:pic>
        <p:nvPicPr>
          <p:cNvPr id="78853" name="Picture 3" descr="DFBXE-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1393825"/>
            <a:ext cx="7164387"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0746CC18-A391-BD48-BE1A-1859315ECBC3}" type="slidenum">
              <a:rPr lang="en-US"/>
              <a:pPr>
                <a:defRPr/>
              </a:pPr>
              <a:t>41</a:t>
            </a:fld>
            <a:endParaRPr lang="en-US"/>
          </a:p>
        </p:txBody>
      </p:sp>
      <p:sp>
        <p:nvSpPr>
          <p:cNvPr id="514050" name="Rectangle 2"/>
          <p:cNvSpPr>
            <a:spLocks noGrp="1" noChangeArrowheads="1"/>
          </p:cNvSpPr>
          <p:nvPr>
            <p:ph type="title"/>
          </p:nvPr>
        </p:nvSpPr>
        <p:spPr/>
        <p:txBody>
          <a:bodyPr/>
          <a:lstStyle/>
          <a:p>
            <a:pPr eaLnBrk="1" hangingPunct="1">
              <a:defRPr/>
            </a:pPr>
            <a:r>
              <a:rPr lang="en-US" smtClean="0">
                <a:cs typeface="+mj-cs"/>
              </a:rPr>
              <a:t>Final leak check and inspection</a:t>
            </a:r>
          </a:p>
        </p:txBody>
      </p:sp>
      <p:pic>
        <p:nvPicPr>
          <p:cNvPr id="79877" name="Picture 3" descr="DFBXfinalLkCh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1447800"/>
            <a:ext cx="7164387"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390C54D9-9B50-5046-AE19-9F7FA9A4E7E2}" type="slidenum">
              <a:rPr lang="en-US"/>
              <a:pPr>
                <a:defRPr/>
              </a:pPr>
              <a:t>42</a:t>
            </a:fld>
            <a:endParaRPr lang="en-US"/>
          </a:p>
        </p:txBody>
      </p:sp>
      <p:sp>
        <p:nvSpPr>
          <p:cNvPr id="485378" name="Rectangle 2"/>
          <p:cNvSpPr>
            <a:spLocks noGrp="1" noChangeArrowheads="1"/>
          </p:cNvSpPr>
          <p:nvPr>
            <p:ph type="title"/>
          </p:nvPr>
        </p:nvSpPr>
        <p:spPr>
          <a:xfrm>
            <a:off x="4648200" y="533400"/>
            <a:ext cx="3657600" cy="2971800"/>
          </a:xfrm>
        </p:spPr>
        <p:txBody>
          <a:bodyPr/>
          <a:lstStyle/>
          <a:p>
            <a:pPr eaLnBrk="1" hangingPunct="1">
              <a:defRPr/>
            </a:pPr>
            <a:r>
              <a:rPr lang="en-US" smtClean="0">
                <a:cs typeface="+mj-cs"/>
              </a:rPr>
              <a:t>Completed feed box</a:t>
            </a:r>
          </a:p>
        </p:txBody>
      </p:sp>
      <p:pic>
        <p:nvPicPr>
          <p:cNvPr id="80901" name="Picture 3" descr="DFBXE-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 y="685800"/>
            <a:ext cx="3651250" cy="549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January, 2017    USPAS</a:t>
            </a:r>
            <a:endParaRPr lang="en-US"/>
          </a:p>
        </p:txBody>
      </p:sp>
      <p:sp>
        <p:nvSpPr>
          <p:cNvPr id="5"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4"/>
          <p:cNvSpPr>
            <a:spLocks noGrp="1"/>
          </p:cNvSpPr>
          <p:nvPr>
            <p:ph type="sldNum" sz="quarter" idx="12"/>
          </p:nvPr>
        </p:nvSpPr>
        <p:spPr/>
        <p:txBody>
          <a:bodyPr/>
          <a:lstStyle/>
          <a:p>
            <a:pPr>
              <a:defRPr/>
            </a:pPr>
            <a:fld id="{62387DDF-4532-0447-837B-19A1B5443498}" type="slidenum">
              <a:rPr lang="en-US"/>
              <a:pPr>
                <a:defRPr/>
              </a:pPr>
              <a:t>43</a:t>
            </a:fld>
            <a:endParaRPr lang="en-US"/>
          </a:p>
        </p:txBody>
      </p:sp>
      <p:sp>
        <p:nvSpPr>
          <p:cNvPr id="486402" name="Rectangle 2"/>
          <p:cNvSpPr>
            <a:spLocks noGrp="1" noChangeArrowheads="1"/>
          </p:cNvSpPr>
          <p:nvPr>
            <p:ph type="title"/>
          </p:nvPr>
        </p:nvSpPr>
        <p:spPr/>
        <p:txBody>
          <a:bodyPr/>
          <a:lstStyle/>
          <a:p>
            <a:pPr eaLnBrk="1" hangingPunct="1">
              <a:defRPr/>
            </a:pPr>
            <a:r>
              <a:rPr lang="en-US" smtClean="0">
                <a:cs typeface="+mj-cs"/>
              </a:rPr>
              <a:t>Shock-absorbing shipping frame</a:t>
            </a:r>
          </a:p>
        </p:txBody>
      </p:sp>
      <p:pic>
        <p:nvPicPr>
          <p:cNvPr id="81925" name="Picture 3" descr="DFBXE-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538" y="1447800"/>
            <a:ext cx="6383337"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SRF Cryomodule Assembly</a:t>
            </a:r>
            <a:endParaRPr lang="en-US" dirty="0"/>
          </a:p>
        </p:txBody>
      </p:sp>
      <p:sp>
        <p:nvSpPr>
          <p:cNvPr id="7" name="Content Placeholder 6"/>
          <p:cNvSpPr>
            <a:spLocks noGrp="1"/>
          </p:cNvSpPr>
          <p:nvPr>
            <p:ph idx="1"/>
          </p:nvPr>
        </p:nvSpPr>
        <p:spPr/>
        <p:txBody>
          <a:bodyPr/>
          <a:lstStyle/>
          <a:p>
            <a:r>
              <a:rPr lang="en-US" dirty="0" smtClean="0"/>
              <a:t>LCLS-II prototype cryomodule assemblies </a:t>
            </a:r>
          </a:p>
          <a:p>
            <a:r>
              <a:rPr lang="en-US" dirty="0" smtClean="0"/>
              <a:t>Photos from Jefferson Lab and Fermilab </a:t>
            </a:r>
            <a:endParaRPr lang="en-US" dirty="0"/>
          </a:p>
        </p:txBody>
      </p:sp>
      <p:sp>
        <p:nvSpPr>
          <p:cNvPr id="3" name="Date Placeholder 2"/>
          <p:cNvSpPr>
            <a:spLocks noGrp="1"/>
          </p:cNvSpPr>
          <p:nvPr>
            <p:ph type="dt" sz="half" idx="10"/>
          </p:nvPr>
        </p:nvSpPr>
        <p:spPr/>
        <p:txBody>
          <a:bodyPr/>
          <a:lstStyle/>
          <a:p>
            <a:pPr>
              <a:defRPr/>
            </a:pPr>
            <a:r>
              <a:rPr lang="en-US" smtClean="0"/>
              <a:t>January, 2017    USPAS</a:t>
            </a:r>
            <a:endParaRPr lang="en-US"/>
          </a:p>
        </p:txBody>
      </p:sp>
      <p:sp>
        <p:nvSpPr>
          <p:cNvPr id="4"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4"/>
          <p:cNvSpPr>
            <a:spLocks noGrp="1"/>
          </p:cNvSpPr>
          <p:nvPr>
            <p:ph type="sldNum" sz="quarter" idx="12"/>
          </p:nvPr>
        </p:nvSpPr>
        <p:spPr/>
        <p:txBody>
          <a:bodyPr/>
          <a:lstStyle/>
          <a:p>
            <a:pPr>
              <a:defRPr/>
            </a:pPr>
            <a:fld id="{ED58288B-D080-9745-B5F0-089266EE9D31}" type="slidenum">
              <a:rPr lang="en-US" smtClean="0"/>
              <a:pPr>
                <a:defRPr/>
              </a:pPr>
              <a:t>44</a:t>
            </a:fld>
            <a:endParaRPr lang="en-US"/>
          </a:p>
        </p:txBody>
      </p:sp>
    </p:spTree>
    <p:extLst>
      <p:ext uri="{BB962C8B-B14F-4D97-AF65-F5344CB8AC3E}">
        <p14:creationId xmlns:p14="http://schemas.microsoft.com/office/powerpoint/2010/main" val="387305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09600"/>
            <a:ext cx="7772400" cy="609600"/>
          </a:xfrm>
        </p:spPr>
        <p:txBody>
          <a:bodyPr/>
          <a:lstStyle/>
          <a:p>
            <a:r>
              <a:rPr lang="en-US" sz="3200" dirty="0" smtClean="0"/>
              <a:t>LCLS-II cryomodule assembly CAD model</a:t>
            </a:r>
            <a:endParaRPr lang="en-US" sz="3200" dirty="0"/>
          </a:p>
        </p:txBody>
      </p:sp>
      <p:sp>
        <p:nvSpPr>
          <p:cNvPr id="4" name="Date Placeholder 3"/>
          <p:cNvSpPr>
            <a:spLocks noGrp="1"/>
          </p:cNvSpPr>
          <p:nvPr>
            <p:ph type="dt" sz="half" idx="10"/>
          </p:nvPr>
        </p:nvSpPr>
        <p:spPr/>
        <p:txBody>
          <a:bodyPr/>
          <a:lstStyle/>
          <a:p>
            <a:pPr>
              <a:defRPr/>
            </a:pPr>
            <a:r>
              <a:rPr lang="en-US" smtClean="0"/>
              <a:t>January, 2017    USPAS</a:t>
            </a:r>
            <a:endParaRPr lang="en-US"/>
          </a:p>
        </p:txBody>
      </p:sp>
      <p:sp>
        <p:nvSpPr>
          <p:cNvPr id="5" name="Footer Placeholder 4"/>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5"/>
          <p:cNvSpPr>
            <a:spLocks noGrp="1"/>
          </p:cNvSpPr>
          <p:nvPr>
            <p:ph type="sldNum" sz="quarter" idx="12"/>
          </p:nvPr>
        </p:nvSpPr>
        <p:spPr/>
        <p:txBody>
          <a:bodyPr/>
          <a:lstStyle/>
          <a:p>
            <a:pPr>
              <a:defRPr/>
            </a:pPr>
            <a:fld id="{69B6B3CE-22EF-6147-880E-1DAC69B78CD4}" type="slidenum">
              <a:rPr lang="en-US" smtClean="0"/>
              <a:pPr>
                <a:defRPr/>
              </a:pPr>
              <a:t>45</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797" y="1135380"/>
            <a:ext cx="7006603" cy="5143872"/>
          </a:xfrm>
          <a:prstGeom prst="rect">
            <a:avLst/>
          </a:prstGeom>
        </p:spPr>
      </p:pic>
    </p:spTree>
    <p:extLst>
      <p:ext uri="{BB962C8B-B14F-4D97-AF65-F5344CB8AC3E}">
        <p14:creationId xmlns:p14="http://schemas.microsoft.com/office/powerpoint/2010/main" val="1184374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Cavity string – </a:t>
            </a:r>
            <a:r>
              <a:rPr lang="en-US" dirty="0" err="1" smtClean="0"/>
              <a:t>Jlab</a:t>
            </a:r>
            <a:r>
              <a:rPr lang="en-US" dirty="0" smtClean="0"/>
              <a:t> cleanroom</a:t>
            </a:r>
            <a:endParaRPr lang="en-US" dirty="0"/>
          </a:p>
        </p:txBody>
      </p:sp>
      <p:sp>
        <p:nvSpPr>
          <p:cNvPr id="4" name="Date Placeholder 3"/>
          <p:cNvSpPr>
            <a:spLocks noGrp="1"/>
          </p:cNvSpPr>
          <p:nvPr>
            <p:ph type="dt" sz="half" idx="10"/>
          </p:nvPr>
        </p:nvSpPr>
        <p:spPr/>
        <p:txBody>
          <a:bodyPr/>
          <a:lstStyle/>
          <a:p>
            <a:pPr>
              <a:defRPr/>
            </a:pPr>
            <a:r>
              <a:rPr lang="en-US" smtClean="0"/>
              <a:t>January, 2017    USPAS</a:t>
            </a:r>
            <a:endParaRPr lang="en-US"/>
          </a:p>
        </p:txBody>
      </p:sp>
      <p:sp>
        <p:nvSpPr>
          <p:cNvPr id="5" name="Footer Placeholder 4"/>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5"/>
          <p:cNvSpPr>
            <a:spLocks noGrp="1"/>
          </p:cNvSpPr>
          <p:nvPr>
            <p:ph type="sldNum" sz="quarter" idx="12"/>
          </p:nvPr>
        </p:nvSpPr>
        <p:spPr/>
        <p:txBody>
          <a:bodyPr/>
          <a:lstStyle/>
          <a:p>
            <a:pPr>
              <a:defRPr/>
            </a:pPr>
            <a:fld id="{69B6B3CE-22EF-6147-880E-1DAC69B78CD4}" type="slidenum">
              <a:rPr lang="en-US" smtClean="0"/>
              <a:pPr>
                <a:defRPr/>
              </a:pPr>
              <a:t>46</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1691640"/>
            <a:ext cx="6019800" cy="3474720"/>
          </a:xfrm>
          <a:prstGeom prst="rect">
            <a:avLst/>
          </a:prstGeom>
        </p:spPr>
      </p:pic>
    </p:spTree>
    <p:extLst>
      <p:ext uri="{BB962C8B-B14F-4D97-AF65-F5344CB8AC3E}">
        <p14:creationId xmlns:p14="http://schemas.microsoft.com/office/powerpoint/2010/main" val="14729034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609600"/>
            <a:ext cx="3733800" cy="3200400"/>
          </a:xfrm>
        </p:spPr>
        <p:txBody>
          <a:bodyPr/>
          <a:lstStyle/>
          <a:p>
            <a:r>
              <a:rPr lang="en-US" dirty="0" smtClean="0"/>
              <a:t>Cavity string out of cleanroom (Fermilab)</a:t>
            </a:r>
            <a:endParaRPr lang="en-US" dirty="0"/>
          </a:p>
        </p:txBody>
      </p:sp>
      <p:sp>
        <p:nvSpPr>
          <p:cNvPr id="3" name="Date Placeholder 2"/>
          <p:cNvSpPr>
            <a:spLocks noGrp="1"/>
          </p:cNvSpPr>
          <p:nvPr>
            <p:ph type="dt" sz="half" idx="10"/>
          </p:nvPr>
        </p:nvSpPr>
        <p:spPr/>
        <p:txBody>
          <a:bodyPr/>
          <a:lstStyle/>
          <a:p>
            <a:pPr>
              <a:defRPr/>
            </a:pPr>
            <a:r>
              <a:rPr lang="en-US" smtClean="0"/>
              <a:t>January, 2017    USPAS</a:t>
            </a:r>
            <a:endParaRPr lang="en-US"/>
          </a:p>
        </p:txBody>
      </p:sp>
      <p:sp>
        <p:nvSpPr>
          <p:cNvPr id="4"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4"/>
          <p:cNvSpPr>
            <a:spLocks noGrp="1"/>
          </p:cNvSpPr>
          <p:nvPr>
            <p:ph type="sldNum" sz="quarter" idx="12"/>
          </p:nvPr>
        </p:nvSpPr>
        <p:spPr/>
        <p:txBody>
          <a:bodyPr/>
          <a:lstStyle/>
          <a:p>
            <a:pPr>
              <a:defRPr/>
            </a:pPr>
            <a:fld id="{ED58288B-D080-9745-B5F0-089266EE9D31}" type="slidenum">
              <a:rPr lang="en-US" smtClean="0"/>
              <a:pPr>
                <a:defRPr/>
              </a:pPr>
              <a:t>47</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79476"/>
            <a:ext cx="3886200" cy="5829300"/>
          </a:xfrm>
          <a:prstGeom prst="rect">
            <a:avLst/>
          </a:prstGeom>
        </p:spPr>
      </p:pic>
    </p:spTree>
    <p:extLst>
      <p:ext uri="{BB962C8B-B14F-4D97-AF65-F5344CB8AC3E}">
        <p14:creationId xmlns:p14="http://schemas.microsoft.com/office/powerpoint/2010/main" val="1253923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573024"/>
          </a:xfrm>
        </p:spPr>
        <p:txBody>
          <a:bodyPr/>
          <a:lstStyle/>
          <a:p>
            <a:r>
              <a:rPr lang="en-US" sz="3200" dirty="0" smtClean="0"/>
              <a:t>Welding and leak checking cryogenic pipes</a:t>
            </a:r>
            <a:endParaRPr lang="en-US" sz="3200" dirty="0"/>
          </a:p>
        </p:txBody>
      </p:sp>
      <p:sp>
        <p:nvSpPr>
          <p:cNvPr id="3" name="Date Placeholder 2"/>
          <p:cNvSpPr>
            <a:spLocks noGrp="1"/>
          </p:cNvSpPr>
          <p:nvPr>
            <p:ph type="dt" sz="half" idx="10"/>
          </p:nvPr>
        </p:nvSpPr>
        <p:spPr/>
        <p:txBody>
          <a:bodyPr/>
          <a:lstStyle/>
          <a:p>
            <a:pPr>
              <a:defRPr/>
            </a:pPr>
            <a:r>
              <a:rPr lang="en-US" smtClean="0"/>
              <a:t>January, 2017    USPAS</a:t>
            </a:r>
            <a:endParaRPr lang="en-US"/>
          </a:p>
        </p:txBody>
      </p:sp>
      <p:sp>
        <p:nvSpPr>
          <p:cNvPr id="4"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4"/>
          <p:cNvSpPr>
            <a:spLocks noGrp="1"/>
          </p:cNvSpPr>
          <p:nvPr>
            <p:ph type="sldNum" sz="quarter" idx="12"/>
          </p:nvPr>
        </p:nvSpPr>
        <p:spPr/>
        <p:txBody>
          <a:bodyPr/>
          <a:lstStyle/>
          <a:p>
            <a:pPr>
              <a:defRPr/>
            </a:pPr>
            <a:fld id="{ED58288B-D080-9745-B5F0-089266EE9D31}" type="slidenum">
              <a:rPr lang="en-US" smtClean="0"/>
              <a:pPr>
                <a:defRPr/>
              </a:pPr>
              <a:t>48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816" y="1182624"/>
            <a:ext cx="6754368" cy="5065776"/>
          </a:xfrm>
          <a:prstGeom prst="rect">
            <a:avLst/>
          </a:prstGeom>
        </p:spPr>
      </p:pic>
    </p:spTree>
    <p:extLst>
      <p:ext uri="{BB962C8B-B14F-4D97-AF65-F5344CB8AC3E}">
        <p14:creationId xmlns:p14="http://schemas.microsoft.com/office/powerpoint/2010/main" val="3564872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762000"/>
          </a:xfrm>
        </p:spPr>
        <p:txBody>
          <a:bodyPr/>
          <a:lstStyle/>
          <a:p>
            <a:r>
              <a:rPr lang="en-US" sz="3200" dirty="0" smtClean="0"/>
              <a:t>Attaching cavity string to cryogenic structure</a:t>
            </a:r>
            <a:endParaRPr lang="en-US" sz="3200" dirty="0"/>
          </a:p>
        </p:txBody>
      </p:sp>
      <p:sp>
        <p:nvSpPr>
          <p:cNvPr id="3" name="Date Placeholder 2"/>
          <p:cNvSpPr>
            <a:spLocks noGrp="1"/>
          </p:cNvSpPr>
          <p:nvPr>
            <p:ph type="dt" sz="half" idx="10"/>
          </p:nvPr>
        </p:nvSpPr>
        <p:spPr/>
        <p:txBody>
          <a:bodyPr/>
          <a:lstStyle/>
          <a:p>
            <a:pPr>
              <a:defRPr/>
            </a:pPr>
            <a:r>
              <a:rPr lang="en-US" smtClean="0"/>
              <a:t>January, 2017    USPAS</a:t>
            </a:r>
            <a:endParaRPr lang="en-US"/>
          </a:p>
        </p:txBody>
      </p:sp>
      <p:sp>
        <p:nvSpPr>
          <p:cNvPr id="4"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4"/>
          <p:cNvSpPr>
            <a:spLocks noGrp="1"/>
          </p:cNvSpPr>
          <p:nvPr>
            <p:ph type="sldNum" sz="quarter" idx="12"/>
          </p:nvPr>
        </p:nvSpPr>
        <p:spPr/>
        <p:txBody>
          <a:bodyPr/>
          <a:lstStyle/>
          <a:p>
            <a:pPr>
              <a:defRPr/>
            </a:pPr>
            <a:fld id="{ED58288B-D080-9745-B5F0-089266EE9D31}" type="slidenum">
              <a:rPr lang="en-US" smtClean="0"/>
              <a:pPr>
                <a:defRPr/>
              </a:pPr>
              <a:t>49</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966" y="1487248"/>
            <a:ext cx="6842834" cy="4532552"/>
          </a:xfrm>
          <a:prstGeom prst="rect">
            <a:avLst/>
          </a:prstGeom>
        </p:spPr>
      </p:pic>
    </p:spTree>
    <p:extLst>
      <p:ext uri="{BB962C8B-B14F-4D97-AF65-F5344CB8AC3E}">
        <p14:creationId xmlns:p14="http://schemas.microsoft.com/office/powerpoint/2010/main" val="1631276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quarter" idx="10"/>
          </p:nvPr>
        </p:nvSpPr>
        <p:spPr/>
        <p:txBody>
          <a:bodyPr/>
          <a:lstStyle/>
          <a:p>
            <a:pPr>
              <a:defRPr/>
            </a:pPr>
            <a:r>
              <a:rPr lang="en-US" smtClean="0"/>
              <a:t>January, 2017    USPAS</a:t>
            </a:r>
            <a:endParaRPr lang="en-US"/>
          </a:p>
        </p:txBody>
      </p:sp>
      <p:sp>
        <p:nvSpPr>
          <p:cNvPr id="8"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9" name="Slide Number Placeholder 4"/>
          <p:cNvSpPr>
            <a:spLocks noGrp="1"/>
          </p:cNvSpPr>
          <p:nvPr>
            <p:ph type="sldNum" sz="quarter" idx="12"/>
          </p:nvPr>
        </p:nvSpPr>
        <p:spPr/>
        <p:txBody>
          <a:bodyPr/>
          <a:lstStyle/>
          <a:p>
            <a:pPr>
              <a:defRPr/>
            </a:pPr>
            <a:fld id="{AF7A282F-3B05-4C4E-A05B-9B6DC490B613}" type="slidenum">
              <a:rPr lang="en-US"/>
              <a:pPr>
                <a:defRPr/>
              </a:pPr>
              <a:t>5</a:t>
            </a:fld>
            <a:endParaRPr lang="en-US"/>
          </a:p>
        </p:txBody>
      </p:sp>
      <p:sp>
        <p:nvSpPr>
          <p:cNvPr id="493570" name="Rectangle 2"/>
          <p:cNvSpPr>
            <a:spLocks noGrp="1" noChangeArrowheads="1"/>
          </p:cNvSpPr>
          <p:nvPr>
            <p:ph type="title"/>
          </p:nvPr>
        </p:nvSpPr>
        <p:spPr>
          <a:xfrm>
            <a:off x="685800" y="381000"/>
            <a:ext cx="7772400" cy="762000"/>
          </a:xfrm>
        </p:spPr>
        <p:txBody>
          <a:bodyPr/>
          <a:lstStyle/>
          <a:p>
            <a:pPr eaLnBrk="1" hangingPunct="1">
              <a:defRPr/>
            </a:pPr>
            <a:r>
              <a:rPr lang="en-US" smtClean="0">
                <a:cs typeface="+mj-cs"/>
              </a:rPr>
              <a:t>Nitrogen and 2-phase helium</a:t>
            </a:r>
          </a:p>
        </p:txBody>
      </p:sp>
      <p:pic>
        <p:nvPicPr>
          <p:cNvPr id="86021" name="Picture 3" descr="IMG_2762-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38862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4" descr="IMG_27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76225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 Box 6"/>
          <p:cNvSpPr txBox="1">
            <a:spLocks noChangeArrowheads="1"/>
          </p:cNvSpPr>
          <p:nvPr/>
        </p:nvSpPr>
        <p:spPr bwMode="auto">
          <a:xfrm>
            <a:off x="4343400" y="1371600"/>
            <a:ext cx="4038600"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lvl="2"/>
            <a:r>
              <a:rPr lang="en-US" sz="2000">
                <a:latin typeface="Times New Roman" charset="0"/>
              </a:rPr>
              <a:t>Fermilab-designed brass </a:t>
            </a:r>
          </a:p>
          <a:p>
            <a:pPr lvl="2"/>
            <a:r>
              <a:rPr lang="en-US" sz="2000">
                <a:latin typeface="Times New Roman" charset="0"/>
              </a:rPr>
              <a:t>wedge clamp -- we like these brass wedge clamps at Fermilab</a:t>
            </a:r>
          </a:p>
        </p:txBody>
      </p:sp>
      <p:sp>
        <p:nvSpPr>
          <p:cNvPr id="493575" name="Text Box 7"/>
          <p:cNvSpPr txBox="1">
            <a:spLocks noChangeArrowheads="1"/>
          </p:cNvSpPr>
          <p:nvPr/>
        </p:nvSpPr>
        <p:spPr bwMode="auto">
          <a:xfrm>
            <a:off x="212725" y="4129088"/>
            <a:ext cx="428307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2">
              <a:defRPr/>
            </a:pPr>
            <a:r>
              <a:rPr lang="en-US" sz="2000">
                <a:cs typeface="+mn-cs"/>
              </a:rPr>
              <a:t>Aluminum Helicoflex c-seal with internal inconel spring.  Surface finish of flange is about 80 micro-inch (2 microns). Seal is designed specifically for this finish.</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457200"/>
          </a:xfrm>
        </p:spPr>
        <p:txBody>
          <a:bodyPr/>
          <a:lstStyle/>
          <a:p>
            <a:r>
              <a:rPr lang="en-US" sz="2400" dirty="0" smtClean="0"/>
              <a:t>Integration of cavity string with cryogenic pipes and supports</a:t>
            </a:r>
            <a:endParaRPr lang="en-US" sz="2400" dirty="0"/>
          </a:p>
        </p:txBody>
      </p:sp>
      <p:sp>
        <p:nvSpPr>
          <p:cNvPr id="3" name="Date Placeholder 2"/>
          <p:cNvSpPr>
            <a:spLocks noGrp="1"/>
          </p:cNvSpPr>
          <p:nvPr>
            <p:ph type="dt" sz="half" idx="10"/>
          </p:nvPr>
        </p:nvSpPr>
        <p:spPr/>
        <p:txBody>
          <a:bodyPr/>
          <a:lstStyle/>
          <a:p>
            <a:pPr>
              <a:defRPr/>
            </a:pPr>
            <a:r>
              <a:rPr lang="en-US" smtClean="0"/>
              <a:t>January, 2017    USPAS</a:t>
            </a:r>
            <a:endParaRPr lang="en-US"/>
          </a:p>
        </p:txBody>
      </p:sp>
      <p:sp>
        <p:nvSpPr>
          <p:cNvPr id="4"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4"/>
          <p:cNvSpPr>
            <a:spLocks noGrp="1"/>
          </p:cNvSpPr>
          <p:nvPr>
            <p:ph type="sldNum" sz="quarter" idx="12"/>
          </p:nvPr>
        </p:nvSpPr>
        <p:spPr/>
        <p:txBody>
          <a:bodyPr/>
          <a:lstStyle/>
          <a:p>
            <a:pPr>
              <a:defRPr/>
            </a:pPr>
            <a:fld id="{ED58288B-D080-9745-B5F0-089266EE9D31}" type="slidenum">
              <a:rPr lang="en-US" smtClean="0"/>
              <a:pPr>
                <a:defRPr/>
              </a:pPr>
              <a:t>50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92" y="1182624"/>
            <a:ext cx="7595616" cy="5065776"/>
          </a:xfrm>
          <a:prstGeom prst="rect">
            <a:avLst/>
          </a:prstGeom>
        </p:spPr>
      </p:pic>
    </p:spTree>
    <p:extLst>
      <p:ext uri="{BB962C8B-B14F-4D97-AF65-F5344CB8AC3E}">
        <p14:creationId xmlns:p14="http://schemas.microsoft.com/office/powerpoint/2010/main" val="3959631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609600"/>
          </a:xfrm>
        </p:spPr>
        <p:txBody>
          <a:bodyPr/>
          <a:lstStyle/>
          <a:p>
            <a:r>
              <a:rPr lang="en-US" sz="2800" dirty="0" smtClean="0"/>
              <a:t>Assembly at alignment and instrumentation station</a:t>
            </a:r>
            <a:endParaRPr lang="en-US" sz="2800" dirty="0"/>
          </a:p>
        </p:txBody>
      </p:sp>
      <p:sp>
        <p:nvSpPr>
          <p:cNvPr id="3" name="Date Placeholder 2"/>
          <p:cNvSpPr>
            <a:spLocks noGrp="1"/>
          </p:cNvSpPr>
          <p:nvPr>
            <p:ph type="dt" sz="half" idx="10"/>
          </p:nvPr>
        </p:nvSpPr>
        <p:spPr/>
        <p:txBody>
          <a:bodyPr/>
          <a:lstStyle/>
          <a:p>
            <a:pPr>
              <a:defRPr/>
            </a:pPr>
            <a:r>
              <a:rPr lang="en-US" smtClean="0"/>
              <a:t>January, 2017    USPAS</a:t>
            </a:r>
            <a:endParaRPr lang="en-US"/>
          </a:p>
        </p:txBody>
      </p:sp>
      <p:sp>
        <p:nvSpPr>
          <p:cNvPr id="4"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4"/>
          <p:cNvSpPr>
            <a:spLocks noGrp="1"/>
          </p:cNvSpPr>
          <p:nvPr>
            <p:ph type="sldNum" sz="quarter" idx="12"/>
          </p:nvPr>
        </p:nvSpPr>
        <p:spPr/>
        <p:txBody>
          <a:bodyPr/>
          <a:lstStyle/>
          <a:p>
            <a:pPr>
              <a:defRPr/>
            </a:pPr>
            <a:fld id="{ED58288B-D080-9745-B5F0-089266EE9D31}" type="slidenum">
              <a:rPr lang="en-US" smtClean="0"/>
              <a:pPr>
                <a:defRPr/>
              </a:pPr>
              <a:t>51</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816" y="1219200"/>
            <a:ext cx="6754368" cy="5065776"/>
          </a:xfrm>
          <a:prstGeom prst="rect">
            <a:avLst/>
          </a:prstGeom>
        </p:spPr>
      </p:pic>
    </p:spTree>
    <p:extLst>
      <p:ext uri="{BB962C8B-B14F-4D97-AF65-F5344CB8AC3E}">
        <p14:creationId xmlns:p14="http://schemas.microsoft.com/office/powerpoint/2010/main" val="16819875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609600"/>
          </a:xfrm>
        </p:spPr>
        <p:txBody>
          <a:bodyPr/>
          <a:lstStyle/>
          <a:p>
            <a:r>
              <a:rPr lang="en-US" sz="3600" dirty="0" smtClean="0"/>
              <a:t>Thermal shield installed</a:t>
            </a:r>
            <a:endParaRPr lang="en-US" sz="3600" dirty="0"/>
          </a:p>
        </p:txBody>
      </p:sp>
      <p:sp>
        <p:nvSpPr>
          <p:cNvPr id="3" name="Date Placeholder 2"/>
          <p:cNvSpPr>
            <a:spLocks noGrp="1"/>
          </p:cNvSpPr>
          <p:nvPr>
            <p:ph type="dt" sz="half" idx="10"/>
          </p:nvPr>
        </p:nvSpPr>
        <p:spPr/>
        <p:txBody>
          <a:bodyPr/>
          <a:lstStyle/>
          <a:p>
            <a:pPr>
              <a:defRPr/>
            </a:pPr>
            <a:r>
              <a:rPr lang="en-US" smtClean="0"/>
              <a:t>January, 2017    USPAS</a:t>
            </a:r>
            <a:endParaRPr lang="en-US"/>
          </a:p>
        </p:txBody>
      </p:sp>
      <p:sp>
        <p:nvSpPr>
          <p:cNvPr id="4"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4"/>
          <p:cNvSpPr>
            <a:spLocks noGrp="1"/>
          </p:cNvSpPr>
          <p:nvPr>
            <p:ph type="sldNum" sz="quarter" idx="12"/>
          </p:nvPr>
        </p:nvSpPr>
        <p:spPr/>
        <p:txBody>
          <a:bodyPr/>
          <a:lstStyle/>
          <a:p>
            <a:pPr>
              <a:defRPr/>
            </a:pPr>
            <a:fld id="{ED58288B-D080-9745-B5F0-089266EE9D31}" type="slidenum">
              <a:rPr lang="en-US" smtClean="0"/>
              <a:pPr>
                <a:defRPr/>
              </a:pPr>
              <a:t>52</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447800"/>
            <a:ext cx="6324600" cy="4746269"/>
          </a:xfrm>
          <a:prstGeom prst="rect">
            <a:avLst/>
          </a:prstGeom>
        </p:spPr>
      </p:pic>
    </p:spTree>
    <p:extLst>
      <p:ext uri="{BB962C8B-B14F-4D97-AF65-F5344CB8AC3E}">
        <p14:creationId xmlns:p14="http://schemas.microsoft.com/office/powerpoint/2010/main" val="9966785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762000"/>
          </a:xfrm>
        </p:spPr>
        <p:txBody>
          <a:bodyPr/>
          <a:lstStyle/>
          <a:p>
            <a:r>
              <a:rPr lang="en-US" sz="3600" dirty="0" smtClean="0"/>
              <a:t>Multilayer insulation wrapped</a:t>
            </a:r>
            <a:endParaRPr lang="en-US" sz="3600" dirty="0"/>
          </a:p>
        </p:txBody>
      </p:sp>
      <p:sp>
        <p:nvSpPr>
          <p:cNvPr id="3" name="Date Placeholder 2"/>
          <p:cNvSpPr>
            <a:spLocks noGrp="1"/>
          </p:cNvSpPr>
          <p:nvPr>
            <p:ph type="dt" sz="half" idx="10"/>
          </p:nvPr>
        </p:nvSpPr>
        <p:spPr/>
        <p:txBody>
          <a:bodyPr/>
          <a:lstStyle/>
          <a:p>
            <a:pPr>
              <a:defRPr/>
            </a:pPr>
            <a:r>
              <a:rPr lang="en-US" smtClean="0"/>
              <a:t>January, 2017    USPAS</a:t>
            </a:r>
            <a:endParaRPr lang="en-US"/>
          </a:p>
        </p:txBody>
      </p:sp>
      <p:sp>
        <p:nvSpPr>
          <p:cNvPr id="4"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4"/>
          <p:cNvSpPr>
            <a:spLocks noGrp="1"/>
          </p:cNvSpPr>
          <p:nvPr>
            <p:ph type="sldNum" sz="quarter" idx="12"/>
          </p:nvPr>
        </p:nvSpPr>
        <p:spPr/>
        <p:txBody>
          <a:bodyPr/>
          <a:lstStyle/>
          <a:p>
            <a:pPr>
              <a:defRPr/>
            </a:pPr>
            <a:fld id="{ED58288B-D080-9745-B5F0-089266EE9D31}" type="slidenum">
              <a:rPr lang="en-US" smtClean="0"/>
              <a:pPr>
                <a:defRPr/>
              </a:pPr>
              <a:t>53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404368"/>
            <a:ext cx="6248400" cy="4691632"/>
          </a:xfrm>
          <a:prstGeom prst="rect">
            <a:avLst/>
          </a:prstGeom>
        </p:spPr>
      </p:pic>
    </p:spTree>
    <p:extLst>
      <p:ext uri="{BB962C8B-B14F-4D97-AF65-F5344CB8AC3E}">
        <p14:creationId xmlns:p14="http://schemas.microsoft.com/office/powerpoint/2010/main" val="2812209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685800"/>
          </a:xfrm>
        </p:spPr>
        <p:txBody>
          <a:bodyPr/>
          <a:lstStyle/>
          <a:p>
            <a:r>
              <a:rPr lang="en-US" sz="3600" dirty="0" smtClean="0"/>
              <a:t>Assembly into vacuum vessel</a:t>
            </a:r>
            <a:endParaRPr lang="en-US" sz="3600" dirty="0"/>
          </a:p>
        </p:txBody>
      </p:sp>
      <p:sp>
        <p:nvSpPr>
          <p:cNvPr id="3" name="Date Placeholder 2"/>
          <p:cNvSpPr>
            <a:spLocks noGrp="1"/>
          </p:cNvSpPr>
          <p:nvPr>
            <p:ph type="dt" sz="half" idx="10"/>
          </p:nvPr>
        </p:nvSpPr>
        <p:spPr/>
        <p:txBody>
          <a:bodyPr/>
          <a:lstStyle/>
          <a:p>
            <a:pPr>
              <a:defRPr/>
            </a:pPr>
            <a:r>
              <a:rPr lang="en-US" smtClean="0"/>
              <a:t>January, 2017    USPAS</a:t>
            </a:r>
            <a:endParaRPr lang="en-US"/>
          </a:p>
        </p:txBody>
      </p:sp>
      <p:sp>
        <p:nvSpPr>
          <p:cNvPr id="4"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4"/>
          <p:cNvSpPr>
            <a:spLocks noGrp="1"/>
          </p:cNvSpPr>
          <p:nvPr>
            <p:ph type="sldNum" sz="quarter" idx="12"/>
          </p:nvPr>
        </p:nvSpPr>
        <p:spPr/>
        <p:txBody>
          <a:bodyPr/>
          <a:lstStyle/>
          <a:p>
            <a:pPr>
              <a:defRPr/>
            </a:pPr>
            <a:fld id="{ED58288B-D080-9745-B5F0-089266EE9D31}" type="slidenum">
              <a:rPr lang="en-US" smtClean="0"/>
              <a:pPr>
                <a:defRPr/>
              </a:pPr>
              <a:t>54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114" y="1371600"/>
            <a:ext cx="6377086" cy="4780335"/>
          </a:xfrm>
          <a:prstGeom prst="rect">
            <a:avLst/>
          </a:prstGeom>
        </p:spPr>
      </p:pic>
    </p:spTree>
    <p:extLst>
      <p:ext uri="{BB962C8B-B14F-4D97-AF65-F5344CB8AC3E}">
        <p14:creationId xmlns:p14="http://schemas.microsoft.com/office/powerpoint/2010/main" val="9889635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762000"/>
          </a:xfrm>
        </p:spPr>
        <p:txBody>
          <a:bodyPr/>
          <a:lstStyle/>
          <a:p>
            <a:r>
              <a:rPr lang="en-US" sz="3600" dirty="0" smtClean="0"/>
              <a:t>Instrumentation wiring</a:t>
            </a:r>
            <a:endParaRPr lang="en-US" sz="3600" dirty="0"/>
          </a:p>
        </p:txBody>
      </p:sp>
      <p:sp>
        <p:nvSpPr>
          <p:cNvPr id="3" name="Date Placeholder 2"/>
          <p:cNvSpPr>
            <a:spLocks noGrp="1"/>
          </p:cNvSpPr>
          <p:nvPr>
            <p:ph type="dt" sz="half" idx="10"/>
          </p:nvPr>
        </p:nvSpPr>
        <p:spPr/>
        <p:txBody>
          <a:bodyPr/>
          <a:lstStyle/>
          <a:p>
            <a:pPr>
              <a:defRPr/>
            </a:pPr>
            <a:r>
              <a:rPr lang="en-US" smtClean="0"/>
              <a:t>January, 2017    USPAS</a:t>
            </a:r>
            <a:endParaRPr lang="en-US"/>
          </a:p>
        </p:txBody>
      </p:sp>
      <p:sp>
        <p:nvSpPr>
          <p:cNvPr id="4"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4"/>
          <p:cNvSpPr>
            <a:spLocks noGrp="1"/>
          </p:cNvSpPr>
          <p:nvPr>
            <p:ph type="sldNum" sz="quarter" idx="12"/>
          </p:nvPr>
        </p:nvSpPr>
        <p:spPr/>
        <p:txBody>
          <a:bodyPr/>
          <a:lstStyle/>
          <a:p>
            <a:pPr>
              <a:defRPr/>
            </a:pPr>
            <a:fld id="{ED58288B-D080-9745-B5F0-089266EE9D31}" type="slidenum">
              <a:rPr lang="en-US" smtClean="0"/>
              <a:pPr>
                <a:defRPr/>
              </a:pPr>
              <a:t>55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24000"/>
            <a:ext cx="6019800" cy="4514850"/>
          </a:xfrm>
          <a:prstGeom prst="rect">
            <a:avLst/>
          </a:prstGeom>
        </p:spPr>
      </p:pic>
    </p:spTree>
    <p:extLst>
      <p:ext uri="{BB962C8B-B14F-4D97-AF65-F5344CB8AC3E}">
        <p14:creationId xmlns:p14="http://schemas.microsoft.com/office/powerpoint/2010/main" val="4166503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a:t>
            </a:r>
            <a:r>
              <a:rPr lang="en-US" dirty="0"/>
              <a:t>c</a:t>
            </a:r>
            <a:r>
              <a:rPr lang="en-US" dirty="0" smtClean="0"/>
              <a:t>ryomodule assembly</a:t>
            </a:r>
            <a:endParaRPr lang="en-US" dirty="0"/>
          </a:p>
        </p:txBody>
      </p:sp>
      <p:sp>
        <p:nvSpPr>
          <p:cNvPr id="3" name="Date Placeholder 2"/>
          <p:cNvSpPr>
            <a:spLocks noGrp="1"/>
          </p:cNvSpPr>
          <p:nvPr>
            <p:ph type="dt" sz="half" idx="10"/>
          </p:nvPr>
        </p:nvSpPr>
        <p:spPr/>
        <p:txBody>
          <a:bodyPr/>
          <a:lstStyle/>
          <a:p>
            <a:pPr>
              <a:defRPr/>
            </a:pPr>
            <a:r>
              <a:rPr lang="en-US" smtClean="0"/>
              <a:t>January, 2017    USPAS</a:t>
            </a:r>
            <a:endParaRPr lang="en-US"/>
          </a:p>
        </p:txBody>
      </p:sp>
      <p:sp>
        <p:nvSpPr>
          <p:cNvPr id="4"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5" name="Slide Number Placeholder 4"/>
          <p:cNvSpPr>
            <a:spLocks noGrp="1"/>
          </p:cNvSpPr>
          <p:nvPr>
            <p:ph type="sldNum" sz="quarter" idx="12"/>
          </p:nvPr>
        </p:nvSpPr>
        <p:spPr/>
        <p:txBody>
          <a:bodyPr/>
          <a:lstStyle/>
          <a:p>
            <a:pPr>
              <a:defRPr/>
            </a:pPr>
            <a:fld id="{ED58288B-D080-9745-B5F0-089266EE9D31}" type="slidenum">
              <a:rPr lang="en-US" smtClean="0"/>
              <a:pPr>
                <a:defRPr/>
              </a:pPr>
              <a:t>56</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524000"/>
            <a:ext cx="3907536" cy="4175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0473" y="1534473"/>
            <a:ext cx="6167327" cy="4180527"/>
          </a:xfrm>
          <a:prstGeom prst="rect">
            <a:avLst/>
          </a:prstGeom>
        </p:spPr>
      </p:pic>
    </p:spTree>
    <p:extLst>
      <p:ext uri="{BB962C8B-B14F-4D97-AF65-F5344CB8AC3E}">
        <p14:creationId xmlns:p14="http://schemas.microsoft.com/office/powerpoint/2010/main" val="1797559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quarter" idx="10"/>
          </p:nvPr>
        </p:nvSpPr>
        <p:spPr/>
        <p:txBody>
          <a:bodyPr/>
          <a:lstStyle/>
          <a:p>
            <a:pPr>
              <a:defRPr/>
            </a:pPr>
            <a:r>
              <a:rPr lang="en-US" smtClean="0"/>
              <a:t>January, 2017    USPAS</a:t>
            </a:r>
            <a:endParaRPr lang="en-US"/>
          </a:p>
        </p:txBody>
      </p:sp>
      <p:sp>
        <p:nvSpPr>
          <p:cNvPr id="6"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7" name="Slide Number Placeholder 4"/>
          <p:cNvSpPr>
            <a:spLocks noGrp="1"/>
          </p:cNvSpPr>
          <p:nvPr>
            <p:ph type="sldNum" sz="quarter" idx="12"/>
          </p:nvPr>
        </p:nvSpPr>
        <p:spPr/>
        <p:txBody>
          <a:bodyPr/>
          <a:lstStyle/>
          <a:p>
            <a:pPr>
              <a:defRPr/>
            </a:pPr>
            <a:fld id="{4FBE97E1-78E6-3241-BD00-DDCAA2A39BF4}" type="slidenum">
              <a:rPr lang="en-US"/>
              <a:pPr>
                <a:defRPr/>
              </a:pPr>
              <a:t>6</a:t>
            </a:fld>
            <a:endParaRPr lang="en-US"/>
          </a:p>
        </p:txBody>
      </p:sp>
      <p:sp>
        <p:nvSpPr>
          <p:cNvPr id="521218" name="Rectangle 2"/>
          <p:cNvSpPr>
            <a:spLocks noGrp="1" noChangeArrowheads="1"/>
          </p:cNvSpPr>
          <p:nvPr>
            <p:ph type="title"/>
          </p:nvPr>
        </p:nvSpPr>
        <p:spPr>
          <a:xfrm>
            <a:off x="685800" y="381000"/>
            <a:ext cx="7772400" cy="762000"/>
          </a:xfrm>
        </p:spPr>
        <p:txBody>
          <a:bodyPr/>
          <a:lstStyle/>
          <a:p>
            <a:pPr eaLnBrk="1" hangingPunct="1">
              <a:defRPr/>
            </a:pPr>
            <a:r>
              <a:rPr lang="en-US" smtClean="0">
                <a:cs typeface="+mj-cs"/>
              </a:rPr>
              <a:t>Nitrogen and 2-phase male flange</a:t>
            </a:r>
          </a:p>
        </p:txBody>
      </p:sp>
      <p:pic>
        <p:nvPicPr>
          <p:cNvPr id="88069" name="Picture 8" descr="IMG_27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36544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9" descr="IMG_27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676400"/>
            <a:ext cx="2759075"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quarter" idx="10"/>
          </p:nvPr>
        </p:nvSpPr>
        <p:spPr/>
        <p:txBody>
          <a:bodyPr/>
          <a:lstStyle/>
          <a:p>
            <a:pPr>
              <a:defRPr/>
            </a:pPr>
            <a:r>
              <a:rPr lang="en-US" smtClean="0"/>
              <a:t>January, 2017    USPAS</a:t>
            </a:r>
            <a:endParaRPr lang="en-US"/>
          </a:p>
        </p:txBody>
      </p:sp>
      <p:sp>
        <p:nvSpPr>
          <p:cNvPr id="7" name="Footer Placeholder 3"/>
          <p:cNvSpPr>
            <a:spLocks noGrp="1"/>
          </p:cNvSpPr>
          <p:nvPr>
            <p:ph type="ftr" sz="quarter" idx="11"/>
          </p:nvPr>
        </p:nvSpPr>
        <p:spPr/>
        <p:txBody>
          <a:bodyPr/>
          <a:lstStyle/>
          <a:p>
            <a:pPr>
              <a:defRPr/>
            </a:pPr>
            <a:r>
              <a:rPr lang="en-US" smtClean="0"/>
              <a:t>Cryogenic Equipment    Tom Peterson</a:t>
            </a:r>
            <a:endParaRPr lang="en-US"/>
          </a:p>
        </p:txBody>
      </p:sp>
      <p:sp>
        <p:nvSpPr>
          <p:cNvPr id="8" name="Slide Number Placeholder 4"/>
          <p:cNvSpPr>
            <a:spLocks noGrp="1"/>
          </p:cNvSpPr>
          <p:nvPr>
            <p:ph type="sldNum" sz="quarter" idx="12"/>
          </p:nvPr>
        </p:nvSpPr>
        <p:spPr/>
        <p:txBody>
          <a:bodyPr/>
          <a:lstStyle/>
          <a:p>
            <a:pPr>
              <a:defRPr/>
            </a:pPr>
            <a:fld id="{406EEF40-DEFD-9546-A9B1-701F8A17FDB2}" type="slidenum">
              <a:rPr lang="en-US"/>
              <a:pPr>
                <a:defRPr/>
              </a:pPr>
              <a:t>7</a:t>
            </a:fld>
            <a:endParaRPr lang="en-US"/>
          </a:p>
        </p:txBody>
      </p:sp>
      <p:sp>
        <p:nvSpPr>
          <p:cNvPr id="494594" name="Rectangle 2"/>
          <p:cNvSpPr>
            <a:spLocks noGrp="1" noChangeArrowheads="1"/>
          </p:cNvSpPr>
          <p:nvPr>
            <p:ph type="title"/>
          </p:nvPr>
        </p:nvSpPr>
        <p:spPr>
          <a:xfrm>
            <a:off x="685800" y="609600"/>
            <a:ext cx="7772400" cy="669925"/>
          </a:xfrm>
        </p:spPr>
        <p:txBody>
          <a:bodyPr/>
          <a:lstStyle/>
          <a:p>
            <a:pPr eaLnBrk="1" hangingPunct="1">
              <a:defRPr/>
            </a:pPr>
            <a:r>
              <a:rPr lang="en-US" smtClean="0">
                <a:cs typeface="+mj-cs"/>
              </a:rPr>
              <a:t>Single-phase helium</a:t>
            </a:r>
          </a:p>
        </p:txBody>
      </p:sp>
      <p:pic>
        <p:nvPicPr>
          <p:cNvPr id="90117" name="Picture 3" descr="IMG_2763-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2690813"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4" descr="IMG_27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657600"/>
            <a:ext cx="351155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Text Box 5"/>
          <p:cNvSpPr txBox="1">
            <a:spLocks noChangeArrowheads="1"/>
          </p:cNvSpPr>
          <p:nvPr/>
        </p:nvSpPr>
        <p:spPr bwMode="auto">
          <a:xfrm>
            <a:off x="4191000" y="1736725"/>
            <a:ext cx="4038600" cy="344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Times New Roman" charset="0"/>
              </a:rPr>
              <a:t>Stainless steel, elliptical </a:t>
            </a:r>
            <a:r>
              <a:rPr lang="ja-JP" altLang="en-US" sz="2000">
                <a:latin typeface="Arial" charset="0"/>
              </a:rPr>
              <a:t>“</a:t>
            </a:r>
            <a:r>
              <a:rPr lang="en-US" altLang="ja-JP" sz="2000">
                <a:latin typeface="Times New Roman" charset="0"/>
              </a:rPr>
              <a:t>Conoseal</a:t>
            </a:r>
            <a:r>
              <a:rPr lang="ja-JP" altLang="en-US" sz="2000">
                <a:latin typeface="Arial" charset="0"/>
              </a:rPr>
              <a:t>”</a:t>
            </a:r>
            <a:r>
              <a:rPr lang="en-US" altLang="ja-JP" sz="2000">
                <a:latin typeface="Times New Roman" charset="0"/>
              </a:rPr>
              <a:t> from Aeroquip Corp.  </a:t>
            </a:r>
          </a:p>
          <a:p>
            <a:r>
              <a:rPr lang="en-US" sz="2000">
                <a:latin typeface="Times New Roman" charset="0"/>
              </a:rPr>
              <a:t>Silver coated 0.0005</a:t>
            </a:r>
            <a:r>
              <a:rPr lang="ja-JP" altLang="en-US" sz="2000">
                <a:latin typeface="Arial" charset="0"/>
              </a:rPr>
              <a:t>”</a:t>
            </a:r>
            <a:r>
              <a:rPr lang="en-US" altLang="ja-JP" sz="2000">
                <a:latin typeface="Times New Roman" charset="0"/>
              </a:rPr>
              <a:t> (13 micron) thick plating. Coated locally.</a:t>
            </a:r>
          </a:p>
          <a:p>
            <a:r>
              <a:rPr lang="en-US" sz="2000">
                <a:latin typeface="Times New Roman" charset="0"/>
              </a:rPr>
              <a:t>Indium, copper, and gold plating each failed. (Indium creeps, gold had poor adhesion to the SS.)  </a:t>
            </a:r>
          </a:p>
          <a:p>
            <a:r>
              <a:rPr lang="en-US" sz="2000">
                <a:latin typeface="Times New Roman" charset="0"/>
              </a:rPr>
              <a:t>Good success with silver, although if the silver corrodes, then it leaks. </a:t>
            </a:r>
          </a:p>
          <a:p>
            <a:r>
              <a:rPr lang="en-US" sz="2000">
                <a:latin typeface="Times New Roman" charset="0"/>
              </a:rPr>
              <a:t>Similar 4-bolt Fermilab-designed brass clamp on tapered flanges.</a:t>
            </a:r>
            <a:endParaRPr lang="en-US">
              <a:latin typeface="Times New Roman"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January, 2017    USPAS</a:t>
            </a:r>
            <a:endParaRPr lang="en-US"/>
          </a:p>
        </p:txBody>
      </p:sp>
      <p:sp>
        <p:nvSpPr>
          <p:cNvPr id="5" name="Footer Placeholder 4"/>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5"/>
          <p:cNvSpPr>
            <a:spLocks noGrp="1"/>
          </p:cNvSpPr>
          <p:nvPr>
            <p:ph type="sldNum" sz="quarter" idx="12"/>
          </p:nvPr>
        </p:nvSpPr>
        <p:spPr/>
        <p:txBody>
          <a:bodyPr/>
          <a:lstStyle/>
          <a:p>
            <a:pPr>
              <a:defRPr/>
            </a:pPr>
            <a:fld id="{9BE711FF-5078-0D4B-922D-1FB53EAF4F86}" type="slidenum">
              <a:rPr lang="en-US"/>
              <a:pPr>
                <a:defRPr/>
              </a:pPr>
              <a:t>8</a:t>
            </a:fld>
            <a:endParaRPr lang="en-US"/>
          </a:p>
        </p:txBody>
      </p:sp>
      <p:sp>
        <p:nvSpPr>
          <p:cNvPr id="537602" name="Rectangle 2"/>
          <p:cNvSpPr>
            <a:spLocks noGrp="1" noChangeArrowheads="1"/>
          </p:cNvSpPr>
          <p:nvPr>
            <p:ph type="title"/>
          </p:nvPr>
        </p:nvSpPr>
        <p:spPr>
          <a:xfrm>
            <a:off x="685800" y="533400"/>
            <a:ext cx="7772400" cy="685800"/>
          </a:xfrm>
        </p:spPr>
        <p:txBody>
          <a:bodyPr/>
          <a:lstStyle/>
          <a:p>
            <a:pPr eaLnBrk="1" hangingPunct="1">
              <a:defRPr/>
            </a:pPr>
            <a:r>
              <a:rPr lang="en-US" smtClean="0">
                <a:cs typeface="+mj-cs"/>
              </a:rPr>
              <a:t>Cold Seals Comments</a:t>
            </a:r>
          </a:p>
        </p:txBody>
      </p:sp>
      <p:sp>
        <p:nvSpPr>
          <p:cNvPr id="537603" name="Rectangle 3"/>
          <p:cNvSpPr>
            <a:spLocks noGrp="1" noChangeArrowheads="1"/>
          </p:cNvSpPr>
          <p:nvPr>
            <p:ph type="body" idx="1"/>
          </p:nvPr>
        </p:nvSpPr>
        <p:spPr>
          <a:xfrm>
            <a:off x="685800" y="1295400"/>
            <a:ext cx="7772400" cy="4800600"/>
          </a:xfrm>
        </p:spPr>
        <p:txBody>
          <a:bodyPr/>
          <a:lstStyle/>
          <a:p>
            <a:pPr eaLnBrk="1" hangingPunct="1">
              <a:defRPr/>
            </a:pPr>
            <a:r>
              <a:rPr lang="en-US" sz="2000" smtClean="0">
                <a:cs typeface="+mn-cs"/>
              </a:rPr>
              <a:t>Indium is popular but not universally endorsed for helium to vacuum metal joints </a:t>
            </a:r>
          </a:p>
          <a:p>
            <a:pPr lvl="1" eaLnBrk="1" hangingPunct="1">
              <a:defRPr/>
            </a:pPr>
            <a:r>
              <a:rPr lang="en-US" sz="1800" smtClean="0"/>
              <a:t>Indium seals used successfully for SF to vacuum seals at Fermilab</a:t>
            </a:r>
            <a:r>
              <a:rPr lang="ja-JP" altLang="en-US" sz="1800" smtClean="0">
                <a:latin typeface="Arial"/>
              </a:rPr>
              <a:t>’</a:t>
            </a:r>
            <a:r>
              <a:rPr lang="en-US" sz="1800" smtClean="0"/>
              <a:t>s Magnet Test Facility </a:t>
            </a:r>
          </a:p>
          <a:p>
            <a:pPr lvl="1" eaLnBrk="1" hangingPunct="1">
              <a:defRPr/>
            </a:pPr>
            <a:r>
              <a:rPr lang="en-US" sz="1800" smtClean="0"/>
              <a:t>Tevatron experience suggested creep and long-term failure</a:t>
            </a:r>
          </a:p>
          <a:p>
            <a:pPr lvl="1" eaLnBrk="1" hangingPunct="1">
              <a:defRPr/>
            </a:pPr>
            <a:r>
              <a:rPr lang="en-US" sz="1800" smtClean="0"/>
              <a:t>Indium seals used extensively at Jlab for long-term seals (See paper by Benesch and Reece, Advances in Cryo Engineering, Vol. 39A, pg 597) </a:t>
            </a:r>
          </a:p>
          <a:p>
            <a:pPr eaLnBrk="1" hangingPunct="1">
              <a:defRPr/>
            </a:pPr>
            <a:r>
              <a:rPr lang="en-US" sz="2000" smtClean="0">
                <a:cs typeface="+mn-cs"/>
              </a:rPr>
              <a:t>A very sensitive and successful leak test generally results in a leak tight SF seal.  Such a leak check requires a local test fixture around the seal or double-seal.</a:t>
            </a:r>
            <a:r>
              <a:rPr lang="en-US" sz="2400" smtClean="0">
                <a:cs typeface="+mn-cs"/>
              </a:rPr>
              <a:t> </a:t>
            </a:r>
          </a:p>
          <a:p>
            <a:pPr eaLnBrk="1" hangingPunct="1">
              <a:defRPr/>
            </a:pPr>
            <a:r>
              <a:rPr lang="ja-JP" altLang="en-US" sz="2000" smtClean="0">
                <a:latin typeface="Arial"/>
                <a:cs typeface="+mn-cs"/>
              </a:rPr>
              <a:t>“</a:t>
            </a:r>
            <a:r>
              <a:rPr lang="en-US" sz="2000" smtClean="0">
                <a:cs typeface="+mn-cs"/>
              </a:rPr>
              <a:t>Cold leaks</a:t>
            </a:r>
            <a:r>
              <a:rPr lang="ja-JP" altLang="en-US" sz="2000" smtClean="0">
                <a:latin typeface="Arial"/>
                <a:cs typeface="+mn-cs"/>
              </a:rPr>
              <a:t>”</a:t>
            </a:r>
            <a:r>
              <a:rPr lang="en-US" sz="2000" smtClean="0">
                <a:cs typeface="+mn-cs"/>
              </a:rPr>
              <a:t> (4.5 K) may be found which are likely just due to greater He density and leak rate cold.</a:t>
            </a:r>
          </a:p>
          <a:p>
            <a:pPr eaLnBrk="1" hangingPunct="1">
              <a:defRPr/>
            </a:pPr>
            <a:r>
              <a:rPr lang="en-US" sz="2000" smtClean="0">
                <a:cs typeface="+mn-cs"/>
              </a:rPr>
              <a:t>We have not seen </a:t>
            </a:r>
            <a:r>
              <a:rPr lang="ja-JP" altLang="en-US" sz="2000" smtClean="0">
                <a:latin typeface="Arial"/>
                <a:cs typeface="+mn-cs"/>
              </a:rPr>
              <a:t>“</a:t>
            </a:r>
            <a:r>
              <a:rPr lang="en-US" sz="2000" smtClean="0">
                <a:cs typeface="+mn-cs"/>
              </a:rPr>
              <a:t>superleaks</a:t>
            </a:r>
            <a:r>
              <a:rPr lang="ja-JP" altLang="en-US" sz="2000" smtClean="0">
                <a:latin typeface="Arial"/>
                <a:cs typeface="+mn-cs"/>
              </a:rPr>
              <a:t>”</a:t>
            </a:r>
            <a:r>
              <a:rPr lang="en-US" sz="2000" smtClean="0">
                <a:cs typeface="+mn-cs"/>
              </a:rPr>
              <a:t> (leak tight at 4.5 K but leaking below 2.17 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January, 2017    USPAS</a:t>
            </a:r>
            <a:endParaRPr lang="en-US"/>
          </a:p>
        </p:txBody>
      </p:sp>
      <p:sp>
        <p:nvSpPr>
          <p:cNvPr id="5" name="Footer Placeholder 4"/>
          <p:cNvSpPr>
            <a:spLocks noGrp="1"/>
          </p:cNvSpPr>
          <p:nvPr>
            <p:ph type="ftr" sz="quarter" idx="11"/>
          </p:nvPr>
        </p:nvSpPr>
        <p:spPr/>
        <p:txBody>
          <a:bodyPr/>
          <a:lstStyle/>
          <a:p>
            <a:pPr>
              <a:defRPr/>
            </a:pPr>
            <a:r>
              <a:rPr lang="en-US" smtClean="0"/>
              <a:t>Cryogenic Equipment    Tom Peterson</a:t>
            </a:r>
            <a:endParaRPr lang="en-US"/>
          </a:p>
        </p:txBody>
      </p:sp>
      <p:sp>
        <p:nvSpPr>
          <p:cNvPr id="6" name="Slide Number Placeholder 5"/>
          <p:cNvSpPr>
            <a:spLocks noGrp="1"/>
          </p:cNvSpPr>
          <p:nvPr>
            <p:ph type="sldNum" sz="quarter" idx="12"/>
          </p:nvPr>
        </p:nvSpPr>
        <p:spPr/>
        <p:txBody>
          <a:bodyPr/>
          <a:lstStyle/>
          <a:p>
            <a:pPr>
              <a:defRPr/>
            </a:pPr>
            <a:fld id="{4D27E9A2-AB7F-9F44-A489-D7FB0CC0A461}" type="slidenum">
              <a:rPr lang="en-US"/>
              <a:pPr>
                <a:defRPr/>
              </a:pPr>
              <a:t>9</a:t>
            </a:fld>
            <a:endParaRPr lang="en-US"/>
          </a:p>
        </p:txBody>
      </p:sp>
      <p:sp>
        <p:nvSpPr>
          <p:cNvPr id="539650" name="Rectangle 2"/>
          <p:cNvSpPr>
            <a:spLocks noGrp="1" noChangeArrowheads="1"/>
          </p:cNvSpPr>
          <p:nvPr>
            <p:ph type="title"/>
          </p:nvPr>
        </p:nvSpPr>
        <p:spPr/>
        <p:txBody>
          <a:bodyPr/>
          <a:lstStyle/>
          <a:p>
            <a:pPr eaLnBrk="1" hangingPunct="1">
              <a:defRPr/>
            </a:pPr>
            <a:r>
              <a:rPr lang="en-US" smtClean="0">
                <a:cs typeface="+mj-cs"/>
              </a:rPr>
              <a:t>Cold Seal Conclusions? </a:t>
            </a:r>
          </a:p>
        </p:txBody>
      </p:sp>
      <p:sp>
        <p:nvSpPr>
          <p:cNvPr id="539651" name="Rectangle 3"/>
          <p:cNvSpPr>
            <a:spLocks noGrp="1" noChangeArrowheads="1"/>
          </p:cNvSpPr>
          <p:nvPr>
            <p:ph type="body" idx="1"/>
          </p:nvPr>
        </p:nvSpPr>
        <p:spPr/>
        <p:txBody>
          <a:bodyPr/>
          <a:lstStyle/>
          <a:p>
            <a:pPr eaLnBrk="1" hangingPunct="1">
              <a:defRPr/>
            </a:pPr>
            <a:r>
              <a:rPr lang="en-US" sz="2000" smtClean="0">
                <a:cs typeface="+mn-cs"/>
              </a:rPr>
              <a:t>No consensus on a </a:t>
            </a:r>
            <a:r>
              <a:rPr lang="ja-JP" altLang="en-US" sz="2000" smtClean="0">
                <a:latin typeface="Arial"/>
                <a:cs typeface="+mn-cs"/>
              </a:rPr>
              <a:t>“</a:t>
            </a:r>
            <a:r>
              <a:rPr lang="en-US" sz="2000" smtClean="0">
                <a:cs typeface="+mn-cs"/>
              </a:rPr>
              <a:t>formula</a:t>
            </a:r>
            <a:r>
              <a:rPr lang="ja-JP" altLang="en-US" sz="2000" smtClean="0">
                <a:latin typeface="Arial"/>
                <a:cs typeface="+mn-cs"/>
              </a:rPr>
              <a:t>”</a:t>
            </a:r>
            <a:r>
              <a:rPr lang="en-US" sz="2000" smtClean="0">
                <a:cs typeface="+mn-cs"/>
              </a:rPr>
              <a:t> for successful cold helium-vacuum seals at Fermilab.  (I hoped to provide one from Fermilab</a:t>
            </a:r>
            <a:r>
              <a:rPr lang="ja-JP" altLang="en-US" sz="2000" smtClean="0">
                <a:latin typeface="Arial"/>
                <a:cs typeface="+mn-cs"/>
              </a:rPr>
              <a:t>’</a:t>
            </a:r>
            <a:r>
              <a:rPr lang="en-US" sz="2000" smtClean="0">
                <a:cs typeface="+mn-cs"/>
              </a:rPr>
              <a:t>s extensive experience with cold mechanical seals.)  </a:t>
            </a:r>
            <a:r>
              <a:rPr lang="en-US" sz="2800" smtClean="0">
                <a:cs typeface="+mn-cs"/>
              </a:rPr>
              <a:t> </a:t>
            </a:r>
          </a:p>
          <a:p>
            <a:pPr eaLnBrk="1" hangingPunct="1">
              <a:defRPr/>
            </a:pPr>
            <a:r>
              <a:rPr lang="en-US" sz="2000" smtClean="0">
                <a:cs typeface="+mn-cs"/>
              </a:rPr>
              <a:t>Our experience for magnet tests concurs with H. Ishimaru and H. Yoshiki, KEK (Cryogenics, Vol 31) in that uncoated aluminum seals on stainless flanges closed with chain clamps tended to leak </a:t>
            </a:r>
          </a:p>
          <a:p>
            <a:pPr lvl="1" eaLnBrk="1" hangingPunct="1">
              <a:defRPr/>
            </a:pPr>
            <a:r>
              <a:rPr lang="en-US" sz="1800" smtClean="0"/>
              <a:t>Hence use of indium ribbon on those seals</a:t>
            </a:r>
          </a:p>
          <a:p>
            <a:pPr lvl="1" eaLnBrk="1" hangingPunct="1">
              <a:defRPr/>
            </a:pPr>
            <a:r>
              <a:rPr lang="en-US" sz="1800" smtClean="0"/>
              <a:t>But note Tevatron use of aluminum seals on 2-phase helium line. </a:t>
            </a:r>
          </a:p>
          <a:p>
            <a:pPr eaLnBrk="1" hangingPunct="1">
              <a:defRPr/>
            </a:pPr>
            <a:r>
              <a:rPr lang="en-US" sz="2000" smtClean="0">
                <a:cs typeface="+mn-cs"/>
              </a:rPr>
              <a:t>Indium creep?  Yes for conoseal coatings, no for Jlab indium wire seals</a:t>
            </a:r>
          </a:p>
          <a:p>
            <a:pPr eaLnBrk="1" hangingPunct="1">
              <a:defRPr/>
            </a:pPr>
            <a:r>
              <a:rPr lang="en-US" sz="2000" smtClean="0">
                <a:cs typeface="+mn-cs"/>
              </a:rPr>
              <a:t>Subtle manufacturing and metallurgical details, such as rolling direction, alloy, have significant effects </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75703</TotalTime>
  <Words>1402</Words>
  <Application>Microsoft Office PowerPoint</Application>
  <PresentationFormat>On-screen Show (4:3)</PresentationFormat>
  <Paragraphs>293</Paragraphs>
  <Slides>56</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Blank Presentation</vt:lpstr>
      <vt:lpstr>Photo Editor Photo</vt:lpstr>
      <vt:lpstr>A Look at some Cryogenic Equipment</vt:lpstr>
      <vt:lpstr>Outline </vt:lpstr>
      <vt:lpstr>Tevatron metallic cold seals  Thanks to Dave Augustine, Fermilab, for much of this info and history</vt:lpstr>
      <vt:lpstr>Tevatron magnet interconnect</vt:lpstr>
      <vt:lpstr>Nitrogen and 2-phase helium</vt:lpstr>
      <vt:lpstr>Nitrogen and 2-phase male flange</vt:lpstr>
      <vt:lpstr>Single-phase helium</vt:lpstr>
      <vt:lpstr>Cold Seals Comments</vt:lpstr>
      <vt:lpstr>Cold Seal Conclusions? </vt:lpstr>
      <vt:lpstr>PowerPoint Presentation</vt:lpstr>
      <vt:lpstr>LHC IR Quad Interconnect</vt:lpstr>
      <vt:lpstr>Test stand seals for superfluid to insulating vacuum </vt:lpstr>
      <vt:lpstr>“Kautzky Valve” (concept developed by Hans Kautzky, Fermilab) served as the primary quench vent valve for Tevatron magnets.   Valve illustrates the typical cryogenic valve configuration with a poppet in a valve body, stem with actuator (not extended in this case since valve normally warm).   Flow would normally but up through the poppet but in some cases including this, may be down over the poppet.  The latter case especially for 2 K JT valves, discharge side subatmospheric, so as to place the stem at positive pressure.  </vt:lpstr>
      <vt:lpstr>Extended stem hand valves typical of LN2 installation</vt:lpstr>
      <vt:lpstr>Spring-loaded relief valves</vt:lpstr>
      <vt:lpstr>Bayonet – SSC/CEBAF design for subatmospheric operation.   Bayonet advantage is a mechanical disconnect with seals at room-temperature.  A vacuum-jacketed tube fits into a second vacuum-jacketed tube with the adjacent vacuum jacket walls transitioning to room temperature.  </vt:lpstr>
      <vt:lpstr>Compressors</vt:lpstr>
      <vt:lpstr>PowerPoint Presentation</vt:lpstr>
      <vt:lpstr>LHC (CERN) compressors</vt:lpstr>
      <vt:lpstr>PowerPoint Presentation</vt:lpstr>
      <vt:lpstr>PowerPoint Presentation</vt:lpstr>
      <vt:lpstr>PowerPoint Presentation</vt:lpstr>
      <vt:lpstr>Fabrication of a “feed box” </vt:lpstr>
      <vt:lpstr>PowerPoint Presentation</vt:lpstr>
      <vt:lpstr>PowerPoint Presentation</vt:lpstr>
      <vt:lpstr>Build from top plate, down</vt:lpstr>
      <vt:lpstr>Hang helium vessel</vt:lpstr>
      <vt:lpstr>Connect helium vessel</vt:lpstr>
      <vt:lpstr>Prefabricated piping (“bus duct”)</vt:lpstr>
      <vt:lpstr>Install bus ducts</vt:lpstr>
      <vt:lpstr>Splice and package internal cables</vt:lpstr>
      <vt:lpstr>Splice and package internal cables</vt:lpstr>
      <vt:lpstr>Splice and package internal cables</vt:lpstr>
      <vt:lpstr>Install more piping</vt:lpstr>
      <vt:lpstr>Weld closed helium vessel</vt:lpstr>
      <vt:lpstr>Leak check He vessel</vt:lpstr>
      <vt:lpstr>Wrap with MLI</vt:lpstr>
      <vt:lpstr>Prefabricated thermal shields</vt:lpstr>
      <vt:lpstr>Install thermal shields</vt:lpstr>
      <vt:lpstr>Weld vacuum shell</vt:lpstr>
      <vt:lpstr>Final leak check and inspection</vt:lpstr>
      <vt:lpstr>Completed feed box</vt:lpstr>
      <vt:lpstr>Shock-absorbing shipping frame</vt:lpstr>
      <vt:lpstr>SRF Cryomodule Assembly</vt:lpstr>
      <vt:lpstr>LCLS-II cryomodule assembly CAD model</vt:lpstr>
      <vt:lpstr>Cavity string – Jlab cleanroom</vt:lpstr>
      <vt:lpstr>Cavity string out of cleanroom (Fermilab)</vt:lpstr>
      <vt:lpstr>Welding and leak checking cryogenic pipes</vt:lpstr>
      <vt:lpstr>Attaching cavity string to cryogenic structure</vt:lpstr>
      <vt:lpstr>Integration of cavity string with cryogenic pipes and supports</vt:lpstr>
      <vt:lpstr>Assembly at alignment and instrumentation station</vt:lpstr>
      <vt:lpstr>Thermal shield installed</vt:lpstr>
      <vt:lpstr>Multilayer insulation wrapped</vt:lpstr>
      <vt:lpstr>Assembly into vacuum vessel</vt:lpstr>
      <vt:lpstr>Instrumentation wiring</vt:lpstr>
      <vt:lpstr>Final cryomodule assembly</vt:lpstr>
    </vt:vector>
  </TitlesOfParts>
  <Company>Fermilab Technical Division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Inside  a TESLA Cryomodule</dc:title>
  <dc:creator>Thomas Peterson</dc:creator>
  <cp:lastModifiedBy>Peterson, Thomas J</cp:lastModifiedBy>
  <cp:revision>729</cp:revision>
  <cp:lastPrinted>2006-02-03T22:55:26Z</cp:lastPrinted>
  <dcterms:created xsi:type="dcterms:W3CDTF">2005-02-02T19:51:57Z</dcterms:created>
  <dcterms:modified xsi:type="dcterms:W3CDTF">2017-01-09T02:15:34Z</dcterms:modified>
</cp:coreProperties>
</file>